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аголовок" id="{75DD63DD-A064-47B1-B21D-D5777E0063C5}">
          <p14:sldIdLst>
            <p14:sldId id="256"/>
          </p14:sldIdLst>
        </p14:section>
        <p14:section name="Анализ" id="{2B738A9E-B676-4731-B3C6-86FF0CC64994}">
          <p14:sldIdLst>
            <p14:sldId id="257"/>
            <p14:sldId id="258"/>
          </p14:sldIdLst>
        </p14:section>
        <p14:section name="ТЗ" id="{E587ABE8-5C11-47C9-AF8B-B8ECB08EE136}">
          <p14:sldIdLst>
            <p14:sldId id="259"/>
            <p14:sldId id="260"/>
            <p14:sldId id="274"/>
            <p14:sldId id="275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База данных" id="{4B7B11DD-1885-4474-90FF-5EBE7B2A2504}">
          <p14:sldIdLst>
            <p14:sldId id="270"/>
            <p14:sldId id="271"/>
            <p14:sldId id="272"/>
            <p14:sldId id="273"/>
          </p14:sldIdLst>
        </p14:section>
        <p14:section name="Модели" id="{36871150-767E-4ECF-B698-45451A21AA7A}">
          <p14:sldIdLst>
            <p14:sldId id="276"/>
            <p14:sldId id="277"/>
            <p14:sldId id="278"/>
            <p14:sldId id="279"/>
            <p14:sldId id="280"/>
          </p14:sldIdLst>
        </p14:section>
        <p14:section name="Project" id="{273AE02C-B400-46EB-ABC3-88AFA14131B4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Git" id="{D0604F0F-D6AE-4365-9620-887F31C4A09F}">
          <p14:sldIdLst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9CCFF-9534-71DE-D795-380C34D5E4C2}" v="2478" dt="2024-06-26T14:05:11.987"/>
    <p1510:client id="{99B39874-B471-015C-DD2C-0F0B1FA7BEB1}" v="122" dt="2024-06-26T12:27:25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6623" autoAdjust="0"/>
  </p:normalViewPr>
  <p:slideViewPr>
    <p:cSldViewPr snapToGrid="0">
      <p:cViewPr varScale="1">
        <p:scale>
          <a:sx n="117" d="100"/>
          <a:sy n="117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8F4DFC5-E278-45BD-8C86-73EFA730B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6496A-7374-4DA6-9B5D-E2BB0AC3C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FA32-3086-456A-908E-517273C9B9CF}" type="datetime1">
              <a:rPr lang="ru-RU" smtClean="0"/>
              <a:t>26.06.2024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18F4BD-F1C3-4A35-8D73-CD5398895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D9A6A4-5386-4A58-A887-D0FA63008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0D45F-9DBE-4332-992B-8E59AFFEB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6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CFCF5-89C6-4F5F-83E2-3B94554EBFAF}" type="datetime1">
              <a:rPr lang="ru-RU" smtClean="0"/>
              <a:pPr/>
              <a:t>26.06.2024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C3529-9EB8-4093-9B6B-A4685D336D3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527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C3529-9EB8-4093-9B6B-A4685D336D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8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F8595B-9DBD-4041-8F66-AB8726308C58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5CA10B-1F12-4617-BEB4-C0A9411D9269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A6825-6127-4637-B72C-C3AC3780FAD8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D59A8-C393-4E06-9D1B-19B8D088A842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E9FE7-6980-43A5-BE22-FDED6FC28500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9DC04-ED46-4F0C-BDB2-900C3B1935FE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AE27B-C495-4283-9A22-AF05A51B5C75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C3238-EA94-4F40-BF92-EA531A5C9AB8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C7307-608D-43BB-8E86-8627538EC8E9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49A6E7-F24F-4D27-B663-4B9BA50104C1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DD8657C7-5D29-4D96-BBB0-A7486626B51E}" type="datetime1">
              <a:rPr lang="ru-RU" noProof="0" smtClean="0"/>
              <a:t>26.06.2024</a:t>
            </a:fld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2B85EF-ACCE-4117-9ED7-05147DBC5241}" type="datetime1">
              <a:rPr lang="ru-RU" noProof="0" smtClean="0"/>
              <a:t>26.06.2024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nomaretti/Itogovaya_rabota_Ponomarenko/branche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ru-RU" sz="1800" i="1" dirty="0">
                <a:solidFill>
                  <a:srgbClr val="000000"/>
                </a:solidFill>
                <a:latin typeface="Comic Sans MS"/>
              </a:rPr>
              <a:t>Подготовил студент</a:t>
            </a:r>
            <a:endParaRPr lang="ru-RU" dirty="0"/>
          </a:p>
          <a:p>
            <a:r>
              <a:rPr lang="ru-RU" sz="1800" i="1" dirty="0">
                <a:solidFill>
                  <a:srgbClr val="000000"/>
                </a:solidFill>
                <a:latin typeface="Comic Sans MS"/>
              </a:rPr>
              <a:t>Группы И-21</a:t>
            </a:r>
            <a:endParaRPr lang="ru-RU" dirty="0"/>
          </a:p>
          <a:p>
            <a:r>
              <a:rPr lang="ru-RU" dirty="0">
                <a:latin typeface="Calibri"/>
                <a:ea typeface="Calibri"/>
                <a:cs typeface="Calibri"/>
              </a:rPr>
              <a:t>ПОНОМАРЕНКО ЕВГЕНИЙ</a:t>
            </a:r>
            <a:endParaRPr lang="ru-RU" dirty="0">
              <a:ea typeface="Calibri"/>
              <a:cs typeface="Calibri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Comic Sans MS"/>
                <a:ea typeface="Calibri"/>
                <a:cs typeface="Calibri"/>
              </a:rPr>
              <a:t>Отчёт по итоговой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4.1.13. Требования к транспортабельности для подвижных АИС</a:t>
            </a:r>
            <a:endParaRPr lang="ru-RU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Компьютерные системы автоматизации являются стационарными и после монтажа и проведения пуско-наладочных работ транспортировке не подлежат</a:t>
            </a:r>
          </a:p>
          <a:p>
            <a:pPr>
              <a:buNone/>
            </a:pPr>
            <a:r>
              <a:rPr lang="ru-RU" sz="1400" b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4.2. Требования к функциям, выполняемым системой</a:t>
            </a:r>
            <a:endParaRPr lang="ru-RU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В данном подразделе приводят:</a:t>
            </a:r>
            <a:b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1) по каждой подсистеме перечень функций, задач или их комплексов (в том числе обеспечивающих взаимодействие частей системы), подлежащих автоматизации;</a:t>
            </a:r>
            <a:b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при создании системы в две или более очереди - перечень функциональных подсистем, отдельных функций или задач, вводимых в действие в 1-й и последующих очередях;</a:t>
            </a:r>
            <a:b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2) временной регламент реализации каждой функции, задачи (или комплекса задач);</a:t>
            </a:r>
            <a:b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3) требования к качеству реализации каждой функции (задачи или комплекса задач), форме представления выходной информации, характеристики необходимой точности и времени выполнения, требования к одновременности выполнения групп функций, достоверности выдачи результатов;</a:t>
            </a:r>
            <a:b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4) перечень и критерии отказов для каждой функции, по которой задаются требования по надежности</a:t>
            </a:r>
          </a:p>
          <a:p>
            <a:pPr marL="0" indent="0"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4.2.1. Подсистема сбора, обработки и загрузки данных</a:t>
            </a:r>
            <a:br>
              <a:rPr lang="ru-RU" sz="14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14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4.2.1.1 Перечень функций, задач подлежащей автоматизации</a:t>
            </a:r>
          </a:p>
          <a:p>
            <a:pPr marL="0" indent="0">
              <a:buNone/>
            </a:pPr>
            <a:endParaRPr lang="ru-RU" sz="1400" b="1" dirty="0">
              <a:solidFill>
                <a:srgbClr val="3B3B3B"/>
              </a:solidFill>
              <a:latin typeface="Times New Roman"/>
              <a:ea typeface="Calibri"/>
              <a:cs typeface="Times New Roman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3C5D7A-A727-BE18-EB39-0DBF90882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20489"/>
              </p:ext>
            </p:extLst>
          </p:nvPr>
        </p:nvGraphicFramePr>
        <p:xfrm>
          <a:off x="3154" y="3902034"/>
          <a:ext cx="5495926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7963">
                  <a:extLst>
                    <a:ext uri="{9D8B030D-6E8A-4147-A177-3AD203B41FA5}">
                      <a16:colId xmlns:a16="http://schemas.microsoft.com/office/drawing/2014/main" val="484950359"/>
                    </a:ext>
                  </a:extLst>
                </a:gridCol>
                <a:gridCol w="2747963">
                  <a:extLst>
                    <a:ext uri="{9D8B030D-6E8A-4147-A177-3AD203B41FA5}">
                      <a16:colId xmlns:a16="http://schemas.microsoft.com/office/drawing/2014/main" val="1309690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Функция</a:t>
                      </a:r>
                      <a:endParaRPr lang="ru-RU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Задача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56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Управляет процессами сбора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Получение информации, проверка ее и передача в следующую подсистему.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307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Управление процессами обработки и хранения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Обработка и хранение информации для ее дальнейшего удобного использования.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6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Управление процессами вывода информации конечному пользователю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Вывод в удобной форме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0659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C533F6-1B08-FAF3-AB0F-EFA5013399E1}"/>
              </a:ext>
            </a:extLst>
          </p:cNvPr>
          <p:cNvSpPr txBox="1"/>
          <p:nvPr/>
        </p:nvSpPr>
        <p:spPr>
          <a:xfrm>
            <a:off x="6099958" y="3958"/>
            <a:ext cx="6088083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solidFill>
                  <a:srgbClr val="3B3B3B"/>
                </a:solidFill>
                <a:latin typeface="Times New Roman"/>
              </a:rPr>
              <a:t>4.2.1.2 Временной регламент реализации каждой функции, задачи</a:t>
            </a: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4.2.1.3 Требования к качеству реализации функций, задач</a:t>
            </a:r>
            <a:endParaRPr lang="ru-RU" dirty="0">
              <a:latin typeface="Corbel"/>
            </a:endParaRPr>
          </a:p>
          <a:p>
            <a:endParaRPr lang="ru-RU" sz="1400" b="1" dirty="0">
              <a:solidFill>
                <a:srgbClr val="3B3B3B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1B528A1-0434-5DCB-AF77-DC4948574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934720"/>
              </p:ext>
            </p:extLst>
          </p:nvPr>
        </p:nvGraphicFramePr>
        <p:xfrm>
          <a:off x="6099154" y="300644"/>
          <a:ext cx="5495926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7963">
                  <a:extLst>
                    <a:ext uri="{9D8B030D-6E8A-4147-A177-3AD203B41FA5}">
                      <a16:colId xmlns:a16="http://schemas.microsoft.com/office/drawing/2014/main" val="470693615"/>
                    </a:ext>
                  </a:extLst>
                </a:gridCol>
                <a:gridCol w="2747963">
                  <a:extLst>
                    <a:ext uri="{9D8B030D-6E8A-4147-A177-3AD203B41FA5}">
                      <a16:colId xmlns:a16="http://schemas.microsoft.com/office/drawing/2014/main" val="107630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Задача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Требования к временному регламенту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136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Выполнение процесса сбора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Весь ЖЦ системы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99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Хранение и обработка полученной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Весь ЖЦ системы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05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Ведение журналов результатов функций подсистем, оповещение пользователей о нештатных ситуациях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Весь ЖЦ системы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71796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42E15C3-B6CF-2D3D-4B99-ADDF130CD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02875"/>
              </p:ext>
            </p:extLst>
          </p:nvPr>
        </p:nvGraphicFramePr>
        <p:xfrm>
          <a:off x="6125688" y="3146961"/>
          <a:ext cx="6069945" cy="3285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3315">
                  <a:extLst>
                    <a:ext uri="{9D8B030D-6E8A-4147-A177-3AD203B41FA5}">
                      <a16:colId xmlns:a16="http://schemas.microsoft.com/office/drawing/2014/main" val="3925778962"/>
                    </a:ext>
                  </a:extLst>
                </a:gridCol>
                <a:gridCol w="2023315">
                  <a:extLst>
                    <a:ext uri="{9D8B030D-6E8A-4147-A177-3AD203B41FA5}">
                      <a16:colId xmlns:a16="http://schemas.microsoft.com/office/drawing/2014/main" val="942582544"/>
                    </a:ext>
                  </a:extLst>
                </a:gridCol>
                <a:gridCol w="2023315">
                  <a:extLst>
                    <a:ext uri="{9D8B030D-6E8A-4147-A177-3AD203B41FA5}">
                      <a16:colId xmlns:a16="http://schemas.microsoft.com/office/drawing/2014/main" val="4284420501"/>
                    </a:ext>
                  </a:extLst>
                </a:gridCol>
              </a:tblGrid>
              <a:tr h="554769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Задача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Форма представления выходной информации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Характеристики точности и времени выполнения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32515"/>
                  </a:ext>
                </a:extLst>
              </a:tr>
              <a:tr h="565647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Выполнение процесса сбора информации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 стандарте интерфейса </a:t>
                      </a:r>
                      <a:r>
                        <a:rPr lang="af-ZA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ETL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средства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Определяется регламентом эксплуатации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06901"/>
                  </a:ext>
                </a:extLst>
              </a:tr>
              <a:tr h="728815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Хранение и обработка полученной информации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 стандарте интерфейса </a:t>
                      </a:r>
                      <a:r>
                        <a:rPr lang="af-ZA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ETL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средства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Определяется регламентом эксплуатации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17335"/>
                  </a:ext>
                </a:extLst>
              </a:tr>
              <a:tr h="1435875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Ведение журналов результатов функций подсистем, оповещение пользователей о нештатных ситуациях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 стандарте интерфейса </a:t>
                      </a:r>
                      <a:r>
                        <a:rPr lang="af-ZA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ETL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средства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Определяется регламентом эксплуатации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56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03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x-none" sz="1400" b="1">
                <a:latin typeface="Times New Roman"/>
                <a:cs typeface="Times New Roman"/>
              </a:rPr>
              <a:t>4.2.1.4. Перечень критериев отказа для каждой функции</a:t>
            </a:r>
            <a:endParaRPr lang="ru-RU"/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x-none" sz="1400" b="1" dirty="0">
              <a:solidFill>
                <a:srgbClr val="262626"/>
              </a:solidFill>
              <a:latin typeface="Times New Roman"/>
              <a:cs typeface="Times New Roman"/>
            </a:endParaRPr>
          </a:p>
          <a:p>
            <a:pPr>
              <a:buNone/>
            </a:pPr>
            <a:r>
              <a:rPr lang="ru-RU" sz="1400" b="1">
                <a:solidFill>
                  <a:srgbClr val="3B3B3B"/>
                </a:solidFill>
                <a:latin typeface="Times New Roman"/>
                <a:cs typeface="Times New Roman"/>
              </a:rPr>
              <a:t>4.3. Требования к видам обеспечения</a:t>
            </a:r>
            <a:endParaRPr lang="ru-RU"/>
          </a:p>
          <a:p>
            <a:pPr>
              <a:buNone/>
            </a:pPr>
            <a:r>
              <a:rPr lang="ru-RU" sz="1400" b="1">
                <a:solidFill>
                  <a:srgbClr val="3B3B3B"/>
                </a:solidFill>
                <a:latin typeface="Times New Roman"/>
                <a:cs typeface="Times New Roman"/>
              </a:rPr>
              <a:t>4.3.1 Требования к математическому обеспечению</a:t>
            </a:r>
            <a:endParaRPr lang="ru-RU"/>
          </a:p>
          <a:p>
            <a:pPr>
              <a:buNone/>
            </a:pP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Не предъявляются.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4.3.2. Требования к информационному обеспечению</a:t>
            </a:r>
            <a:endParaRPr lang="ru-RU" dirty="0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Приводятся требования: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1) к составу, структуре и способам организации данных в системе;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2) к информационному обмену между компонентами системы;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3) к информационной совместимости со смежными системами;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4) по применению систем управления базами данных;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5) к структуре процесса сбора, обработки, передачи данных в системе и представлению данных;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6) к защите данных от разрушений при авариях и сбоях в электропитании системы;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7) к контролю, хранению, обновлению и восстановлению данных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011E25-1A2B-9307-013D-20EC820D8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35923"/>
              </p:ext>
            </p:extLst>
          </p:nvPr>
        </p:nvGraphicFramePr>
        <p:xfrm>
          <a:off x="3155" y="287878"/>
          <a:ext cx="5495924" cy="3550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981">
                  <a:extLst>
                    <a:ext uri="{9D8B030D-6E8A-4147-A177-3AD203B41FA5}">
                      <a16:colId xmlns:a16="http://schemas.microsoft.com/office/drawing/2014/main" val="3216101985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2330399160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2899305930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2664723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Функция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Критерии отказа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Время восстановления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Коэффициент готовности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23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Управляет процессами сбора, обработки и загрузки данных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Не выполняется одна из задач: &lt;перечисляются задачи, в случае не выполнения которых не выполняется функция:&gt;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8 часов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0.85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74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Вывод результатов функционирования подсистем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Не удается в необходимом объеме вывести информацию в нужной форме пользователю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8 часов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0.7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08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80CC95-C7E1-AAD5-456C-8ED940DAF7ED}"/>
              </a:ext>
            </a:extLst>
          </p:cNvPr>
          <p:cNvSpPr txBox="1"/>
          <p:nvPr/>
        </p:nvSpPr>
        <p:spPr>
          <a:xfrm>
            <a:off x="6099958" y="3958"/>
            <a:ext cx="608808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Times New Roman"/>
              </a:rPr>
              <a:t>4.3.2.1. Требования к составу, структуре и способам организации данных в системе</a:t>
            </a:r>
            <a:r>
              <a:rPr lang="en-US" b="1">
                <a:solidFill>
                  <a:srgbClr val="3B3B3B"/>
                </a:solidFill>
                <a:latin typeface="Times New Roman"/>
              </a:rPr>
              <a:t> </a:t>
            </a:r>
            <a:br>
              <a:rPr lang="ru-RU" b="1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200">
                <a:latin typeface="Times New Roman"/>
                <a:cs typeface="Times New Roman"/>
              </a:rPr>
              <a:t>Структура хранения данных в КРПП должна состоять из следующих основных областей:</a:t>
            </a:r>
            <a:br>
              <a:rPr lang="ru-RU" sz="1200">
                <a:latin typeface="Times New Roman"/>
                <a:cs typeface="Times New Roman"/>
              </a:rPr>
            </a:br>
            <a:r>
              <a:rPr lang="ru-RU" sz="1200">
                <a:latin typeface="Times New Roman"/>
                <a:cs typeface="Times New Roman"/>
              </a:rPr>
              <a:t>- область временного хранения данных;</a:t>
            </a:r>
            <a:br>
              <a:rPr lang="ru-RU" sz="1200">
                <a:latin typeface="Times New Roman"/>
                <a:cs typeface="Times New Roman"/>
              </a:rPr>
            </a:br>
            <a:r>
              <a:rPr lang="ru-RU" sz="1200">
                <a:latin typeface="Times New Roman"/>
                <a:cs typeface="Times New Roman"/>
              </a:rPr>
              <a:t>- область постоянного хранения данных.</a:t>
            </a:r>
          </a:p>
          <a:p>
            <a:br>
              <a:rPr lang="ru-RU" sz="1100">
                <a:solidFill>
                  <a:srgbClr val="3B3B3B"/>
                </a:solidFill>
                <a:latin typeface="Times New Roman"/>
                <a:cs typeface="Times New Roman"/>
              </a:rPr>
            </a:br>
            <a:br>
              <a:rPr lang="ru-RU" sz="110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en-US" sz="1400" b="1">
                <a:latin typeface="Times New Roman"/>
                <a:ea typeface="Calibri"/>
              </a:rPr>
              <a:t>4.3.2.2. Требования к информационному обмену между компонентами системы</a:t>
            </a:r>
            <a:br>
              <a:rPr lang="ru-RU" sz="1100" b="1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>
                <a:solidFill>
                  <a:srgbClr val="3B3B3B"/>
                </a:solidFill>
                <a:latin typeface="Times New Roman"/>
                <a:cs typeface="Times New Roman"/>
              </a:rPr>
              <a:t>Информационный обмен между компонентами системы КРПП должен быть реализован следующим образом</a:t>
            </a:r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2D445FD-32BC-7BC5-BA7B-188298032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45618"/>
              </p:ext>
            </p:extLst>
          </p:nvPr>
        </p:nvGraphicFramePr>
        <p:xfrm>
          <a:off x="6099155" y="2252551"/>
          <a:ext cx="5495924" cy="3718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981">
                  <a:extLst>
                    <a:ext uri="{9D8B030D-6E8A-4147-A177-3AD203B41FA5}">
                      <a16:colId xmlns:a16="http://schemas.microsoft.com/office/drawing/2014/main" val="581899069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1955683549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131661408"/>
                    </a:ext>
                  </a:extLst>
                </a:gridCol>
                <a:gridCol w="1373981">
                  <a:extLst>
                    <a:ext uri="{9D8B030D-6E8A-4147-A177-3AD203B41FA5}">
                      <a16:colId xmlns:a16="http://schemas.microsoft.com/office/drawing/2014/main" val="2214318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Подсистема сбора, обработки и загрузки данных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Подсистема хранения данных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Подсистема формирования и визуализации отчетности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53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Подсистема сбора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af-ZA" sz="105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X</a:t>
                      </a:r>
                      <a:endParaRPr lang="af-ZA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904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Подсистема обработки и хранения информации</a:t>
                      </a:r>
                      <a:endParaRPr lang="ru-RU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af-ZA" sz="105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X</a:t>
                      </a:r>
                      <a:endParaRPr lang="af-ZA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af-ZA" sz="105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X</a:t>
                      </a:r>
                      <a:endParaRPr lang="af-ZA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1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Подсистема вывода информации в виде отчетов или другом виде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af-ZA" sz="105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X</a:t>
                      </a:r>
                      <a:endParaRPr lang="af-ZA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85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6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x-none" sz="1400" b="1">
                <a:solidFill>
                  <a:srgbClr val="3B3B3B"/>
                </a:solidFill>
                <a:ea typeface="+mn-lt"/>
                <a:cs typeface="+mn-lt"/>
              </a:rPr>
              <a:t>4.3.2.3. Требования к информационной совместимости со смежными системами</a:t>
            </a:r>
            <a:br>
              <a:rPr lang="x-none" sz="1400" b="1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 b="1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Система не должна быть закрытой для смежных систем и должна поддерживать возможность экспорта данных в смежные системы через таблицы или файлы данных.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Система должна обеспечить возможность загрузки данных, получаемых от смежной системы.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Информационная совместимость со смежными системами должна обеспечиваться: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использованием принятых отраслевых, национальных и международных классификаторов и нормативных документов;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публикацией технического регламента взаимодействия со смежными системами;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реализацией возможности расширения перечня поддерживаемых протоколов и форматов в ходе эксплуатации Системы.</a:t>
            </a:r>
            <a:br>
              <a:rPr lang="en-US" dirty="0"/>
            </a:br>
            <a:br>
              <a:rPr lang="en-US" dirty="0"/>
            </a:br>
            <a:r>
              <a:rPr lang="x-none" sz="1400" b="1">
                <a:solidFill>
                  <a:srgbClr val="3B3B3B"/>
                </a:solidFill>
                <a:ea typeface="+mn-lt"/>
                <a:cs typeface="+mn-lt"/>
              </a:rPr>
              <a:t>4.3.2.4. Требования по использованию классификаторов, унифицированных документов и классификаторов</a:t>
            </a:r>
            <a:br>
              <a:rPr lang="en-US" dirty="0"/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1) Система, по возможности, должна использовать классификаторы и справочники, которые ведутся в системах-источниках данных.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2) Основные классификаторы и справочники в системе (клиенты, статьи и т.д.) должны быть едиными.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3) Значения классификаторов и справочников, отсутствующие в системах-источниках, но необходимые для анализа данных, необходимо поддерживать в специально разработанных файлах или репозитории базы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данныхимо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поддерживать в специально разработанных файлах или репозитории базы данных</a:t>
            </a:r>
          </a:p>
          <a:p>
            <a:pPr>
              <a:buNone/>
            </a:pPr>
            <a:r>
              <a:rPr lang="x-none" sz="1100" b="1">
                <a:solidFill>
                  <a:srgbClr val="3B3B3B"/>
                </a:solidFill>
                <a:ea typeface="+mn-lt"/>
                <a:cs typeface="+mn-lt"/>
              </a:rPr>
              <a:t>4.3.2.5. Требования по применению систем управления базами данных</a:t>
            </a:r>
            <a:br>
              <a:rPr lang="en-US" dirty="0"/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Для реализации подсистемы хранения данных должна использоваться промышленная СУБД Oracle 21.1.0.0.0.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br>
              <a:rPr lang="x-none" sz="1100" dirty="0">
                <a:ea typeface="+mn-lt"/>
                <a:cs typeface="+mn-lt"/>
              </a:rPr>
            </a:br>
            <a:r>
              <a:rPr lang="x-none" sz="1100" b="1">
                <a:solidFill>
                  <a:srgbClr val="3B3B3B"/>
                </a:solidFill>
                <a:ea typeface="+mn-lt"/>
                <a:cs typeface="+mn-lt"/>
              </a:rPr>
              <a:t>4.3.2.6. Требования к структуре процесса сбора, обработки, передачи данных в системе и представлению данных</a:t>
            </a:r>
            <a:br>
              <a:rPr lang="en-US" dirty="0"/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Процесс сбора, обработки и передачи данных в системе определяется регламентом процессов сбора, преобразования и загрузки данных, разрабатываемом на этапе «Проектирование. Разработка эскизного проекта. Разработка технического проекта». Процесс сбора, обработки и передачи данных в ИС должен определяться должностными инструкциями и регламентами сотрудников объекта автоматизации и нормативно-техническими документами ИС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F6512-45A0-05F9-4DD5-39B9D7169DEF}"/>
              </a:ext>
            </a:extLst>
          </p:cNvPr>
          <p:cNvSpPr txBox="1"/>
          <p:nvPr/>
        </p:nvSpPr>
        <p:spPr>
          <a:xfrm>
            <a:off x="6099958" y="3958"/>
            <a:ext cx="6088083" cy="66633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B3B3B"/>
                </a:solidFill>
              </a:rPr>
              <a:t>4.3.2.7. Требования к защите данных от разрушений при авариях и сбоях в электропитании системы</a:t>
            </a:r>
          </a:p>
          <a:p>
            <a:br>
              <a:rPr lang="en-US">
                <a:solidFill>
                  <a:srgbClr val="3B3B3B"/>
                </a:solidFill>
              </a:rPr>
            </a:br>
            <a:r>
              <a:rPr lang="en-US" sz="1100">
                <a:solidFill>
                  <a:srgbClr val="3B3B3B"/>
                </a:solidFill>
              </a:rPr>
              <a:t>Информация в базе данных системы должна сохраняться при возникновении аварийных ситуаций, связанных со сбоями электропитания.</a:t>
            </a:r>
            <a:br>
              <a:rPr lang="en-US" sz="1100">
                <a:solidFill>
                  <a:srgbClr val="3B3B3B"/>
                </a:solidFill>
              </a:rPr>
            </a:br>
            <a:r>
              <a:rPr lang="en-US" sz="1100">
                <a:solidFill>
                  <a:srgbClr val="3B3B3B"/>
                </a:solidFill>
              </a:rPr>
              <a:t>Система должна иметь бесперебойное электропитание, обеспечивающее её нормальное функционирование в течение 15 минут в случае отсутствия внешнего энергоснабжения, и 5 минут дополнительно для корректного завершения всех процессов.</a:t>
            </a:r>
            <a:br>
              <a:rPr lang="en-US" sz="1100">
                <a:solidFill>
                  <a:srgbClr val="3B3B3B"/>
                </a:solidFill>
              </a:rPr>
            </a:br>
            <a:r>
              <a:rPr lang="en-US" sz="1100">
                <a:solidFill>
                  <a:srgbClr val="3B3B3B"/>
                </a:solidFill>
              </a:rPr>
              <a:t>Резервное копирование данных должно осуществляться на регулярной основе, в объёмах, достаточных для восстановления информации в подсистеме хранения данных.</a:t>
            </a:r>
            <a:br>
              <a:rPr lang="en-US" sz="1100">
                <a:solidFill>
                  <a:srgbClr val="3B3B3B"/>
                </a:solidFill>
              </a:rPr>
            </a:br>
            <a:br>
              <a:rPr lang="en-US">
                <a:solidFill>
                  <a:srgbClr val="3B3B3B"/>
                </a:solidFill>
              </a:rPr>
            </a:br>
            <a:r>
              <a:rPr lang="en-US" b="1">
                <a:solidFill>
                  <a:srgbClr val="3B3B3B"/>
                </a:solidFill>
              </a:rPr>
              <a:t>4.3.2.8. Требования к контролю, хранению, обновлению и восстановлению данных</a:t>
            </a:r>
          </a:p>
          <a:p>
            <a:br>
              <a:rPr lang="ru-RU" sz="1100" b="1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 контролю данных предъявляются следующие требования: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система должна протоколировать все события, связанные с изменением своего информационного наполнения, и иметь возможность в случае сбоя в работе восстанавливать свое состояние, используя ранее запротоколированные изменения данных.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 хранению данных предъявляются следующие требования: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хранение исторических данных в системе должно производиться не более чем за 5 предыдущих лет. По истечению данного срока данные должны переходить в архив;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исторические данные, превышающие пятилетний порог, должны храниться на отдельном массиве с возможностью их восстановления.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 обновлению и восстановлению данных предъявляются следующие требования: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для сервера сбора, обработки и загрузки данных необходимо обеспечить резервное копирование его бинарных файлов (Home) раз в 2 недели и хранение копии на протяжении 2-х месяцев;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для сервера базы данных необходимо обеспечить резервное копирование его бинарных файлов раз в 2 недели и хранение копии на протяжении 2-х месяцев;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- для данных хранилища данных необходимо обеспечить резервное копирование и архивацию на ленточный массив в следующие промежутки времени: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   -холодная копия - ежеквартально;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   -логическая копия - ежемесячно (конец месяца);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   -инкрементальное резервное копирование - еженедельно (воскресение);</a:t>
            </a:r>
            <a:b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   -архивирование - ежеквартально;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870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x-none" b="1">
                <a:solidFill>
                  <a:srgbClr val="3B3B3B"/>
                </a:solidFill>
                <a:ea typeface="+mn-lt"/>
                <a:cs typeface="+mn-lt"/>
              </a:rPr>
              <a:t>4.3.2.9. Требования к процедуре придания юридической силы документам, продуцируемым техническими средствами системы</a:t>
            </a:r>
            <a:r>
              <a:rPr lang="x-none" dirty="0">
                <a:solidFill>
                  <a:srgbClr val="3B3B3B"/>
                </a:solidFill>
                <a:ea typeface="+mn-lt"/>
                <a:cs typeface="+mn-lt"/>
              </a:rPr>
              <a:t> </a:t>
            </a:r>
            <a:br>
              <a:rPr lang="x-none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>
                <a:solidFill>
                  <a:srgbClr val="3B3B3B"/>
                </a:solidFill>
                <a:ea typeface="+mn-lt"/>
                <a:cs typeface="+mn-lt"/>
              </a:rPr>
              <a:t> Требования не предъявляются.</a:t>
            </a:r>
            <a:endParaRPr lang="ru-RU"/>
          </a:p>
          <a:p>
            <a:pPr>
              <a:buNone/>
            </a:pPr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4.3.3. Требования к лингвистическому обеспечению</a:t>
            </a:r>
            <a:endParaRPr lang="ru-RU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 реализации системы должны применяться следующие языки высокого уровня: SQL, Java и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д.р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При реализации системы должны применяться следующие языки и стандарты взаимодействия КХД со смежными системами и пользователей с КХД: должны использоваться встроенные средства диалогового взаимодействия BI приложения; Java; Java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Script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HTML; др.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Должны выполняться следующие требования к кодированию и декодированию данных: Windows CP1251 для подсистемы хранения данных; Windows CP1251 информации, поступающей из систем-источников.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Для реализации алгоритмов манипулирования данными в ХД необходимо использовать стандартный язык запроса к данным SQL и его процедурное расширение &lt;например для Oracle DB это Oracle PL/SQL&gt;.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Для описания предметной области (объекта автоматизации) должен использоваться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Erwin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Для организации диалога системы с пользователем должен применяться графический оконный пользовательский интерфейс</a:t>
            </a:r>
          </a:p>
          <a:p>
            <a:pPr>
              <a:buNone/>
            </a:pPr>
            <a:r>
              <a:rPr lang="ru-RU" sz="1200" b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4.3.4. Требования к программному обеспечению</a:t>
            </a:r>
            <a:endParaRPr lang="ru-RU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Перечень покупных программных средств: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указывается название СУБД;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указывается название ETL-средства;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указывается название BI-приложения.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СУБД должна иметь возможность установки на ОС HP Unix.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ETL-средство должно иметь возможность установки на ОС HP Unix.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BI-приложение должно иметь возможность установки на ОС Linux </a:t>
            </a:r>
            <a:r>
              <a:rPr lang="ru-RU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Suse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ED3CE-CB36-7DBE-EDB5-CAA4805B9320}"/>
              </a:ext>
            </a:extLst>
          </p:cNvPr>
          <p:cNvSpPr txBox="1"/>
          <p:nvPr/>
        </p:nvSpPr>
        <p:spPr>
          <a:xfrm>
            <a:off x="6099958" y="3958"/>
            <a:ext cx="6088083" cy="638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B3B3B"/>
                </a:solidFill>
              </a:rPr>
              <a:t>К </a:t>
            </a:r>
            <a:r>
              <a:rPr lang="en-US" sz="1100" dirty="0" err="1">
                <a:solidFill>
                  <a:srgbClr val="3B3B3B"/>
                </a:solidFill>
              </a:rPr>
              <a:t>обеспечению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качества</a:t>
            </a:r>
            <a:r>
              <a:rPr lang="en-US" sz="1100" dirty="0">
                <a:solidFill>
                  <a:srgbClr val="3B3B3B"/>
                </a:solidFill>
              </a:rPr>
              <a:t> ПС </a:t>
            </a:r>
            <a:r>
              <a:rPr lang="en-US" sz="1100" dirty="0" err="1">
                <a:solidFill>
                  <a:srgbClr val="3B3B3B"/>
                </a:solidFill>
              </a:rPr>
              <a:t>предъявляются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следующие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требования</a:t>
            </a:r>
            <a:r>
              <a:rPr lang="en-US" sz="1100" dirty="0">
                <a:solidFill>
                  <a:srgbClr val="3B3B3B"/>
                </a:solidFill>
              </a:rPr>
              <a:t>: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функциональность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обеспечиваться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выполнением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подсистемами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всех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их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функций</a:t>
            </a:r>
            <a:r>
              <a:rPr lang="en-US" sz="1100" dirty="0">
                <a:solidFill>
                  <a:srgbClr val="3B3B3B"/>
                </a:solidFill>
              </a:rPr>
              <a:t>.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надежность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обеспечиваться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за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счет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предупреждения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ошибок</a:t>
            </a:r>
            <a:r>
              <a:rPr lang="en-US" sz="1100" dirty="0">
                <a:solidFill>
                  <a:srgbClr val="3B3B3B"/>
                </a:solidFill>
              </a:rPr>
              <a:t> - </a:t>
            </a:r>
            <a:r>
              <a:rPr lang="en-US" sz="1100" dirty="0" err="1">
                <a:solidFill>
                  <a:srgbClr val="3B3B3B"/>
                </a:solidFill>
              </a:rPr>
              <a:t>не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допущения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ошибок</a:t>
            </a:r>
            <a:r>
              <a:rPr lang="en-US" sz="1100" dirty="0">
                <a:solidFill>
                  <a:srgbClr val="3B3B3B"/>
                </a:solidFill>
              </a:rPr>
              <a:t> в </a:t>
            </a:r>
            <a:r>
              <a:rPr lang="en-US" sz="1100" dirty="0" err="1">
                <a:solidFill>
                  <a:srgbClr val="3B3B3B"/>
                </a:solidFill>
              </a:rPr>
              <a:t>готовых</a:t>
            </a:r>
            <a:r>
              <a:rPr lang="en-US" sz="1100" dirty="0">
                <a:solidFill>
                  <a:srgbClr val="3B3B3B"/>
                </a:solidFill>
              </a:rPr>
              <a:t> ПС;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легкость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применения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обеспечиваться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за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счет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применения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покупных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программных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средств</a:t>
            </a:r>
            <a:r>
              <a:rPr lang="en-US" sz="1100" dirty="0">
                <a:solidFill>
                  <a:srgbClr val="3B3B3B"/>
                </a:solidFill>
              </a:rPr>
              <a:t>;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эффективность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обеспечиваться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за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счет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принятия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подходящих</a:t>
            </a:r>
            <a:r>
              <a:rPr lang="en-US" sz="1100" dirty="0">
                <a:solidFill>
                  <a:srgbClr val="3B3B3B"/>
                </a:solidFill>
              </a:rPr>
              <a:t>, </a:t>
            </a:r>
            <a:r>
              <a:rPr lang="en-US" sz="1100" dirty="0" err="1">
                <a:solidFill>
                  <a:srgbClr val="3B3B3B"/>
                </a:solidFill>
              </a:rPr>
              <a:t>верных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решений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разных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этапах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разработки</a:t>
            </a:r>
            <a:r>
              <a:rPr lang="en-US" sz="1100" dirty="0">
                <a:solidFill>
                  <a:srgbClr val="3B3B3B"/>
                </a:solidFill>
              </a:rPr>
              <a:t> ПС и </a:t>
            </a:r>
            <a:r>
              <a:rPr lang="en-US" sz="1100" dirty="0" err="1">
                <a:solidFill>
                  <a:srgbClr val="3B3B3B"/>
                </a:solidFill>
              </a:rPr>
              <a:t>системы</a:t>
            </a:r>
            <a:r>
              <a:rPr lang="en-US" sz="1100" dirty="0">
                <a:solidFill>
                  <a:srgbClr val="3B3B3B"/>
                </a:solidFill>
              </a:rPr>
              <a:t> в </a:t>
            </a:r>
            <a:r>
              <a:rPr lang="en-US" sz="1100" dirty="0" err="1">
                <a:solidFill>
                  <a:srgbClr val="3B3B3B"/>
                </a:solidFill>
              </a:rPr>
              <a:t>целом</a:t>
            </a:r>
            <a:r>
              <a:rPr lang="en-US" sz="1100" dirty="0">
                <a:solidFill>
                  <a:srgbClr val="3B3B3B"/>
                </a:solidFill>
              </a:rPr>
              <a:t>;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сопровождаемость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обеспечиваться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за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счет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высокого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качества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документации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по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сопровождению</a:t>
            </a:r>
            <a:r>
              <a:rPr lang="en-US" sz="1100" dirty="0">
                <a:solidFill>
                  <a:srgbClr val="3B3B3B"/>
                </a:solidFill>
              </a:rPr>
              <a:t>, а </a:t>
            </a:r>
            <a:r>
              <a:rPr lang="en-US" sz="1100" dirty="0" err="1">
                <a:solidFill>
                  <a:srgbClr val="3B3B3B"/>
                </a:solidFill>
              </a:rPr>
              <a:t>также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за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счет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использования</a:t>
            </a:r>
            <a:r>
              <a:rPr lang="en-US" sz="1100" dirty="0">
                <a:solidFill>
                  <a:srgbClr val="3B3B3B"/>
                </a:solidFill>
              </a:rPr>
              <a:t> в </a:t>
            </a:r>
            <a:r>
              <a:rPr lang="en-US" sz="1100" dirty="0" err="1">
                <a:solidFill>
                  <a:srgbClr val="3B3B3B"/>
                </a:solidFill>
              </a:rPr>
              <a:t>программном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тексте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описания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объектов</a:t>
            </a:r>
            <a:r>
              <a:rPr lang="en-US" sz="1100" dirty="0">
                <a:solidFill>
                  <a:srgbClr val="3B3B3B"/>
                </a:solidFill>
              </a:rPr>
              <a:t> и </a:t>
            </a:r>
            <a:r>
              <a:rPr lang="en-US" sz="1100" dirty="0" err="1">
                <a:solidFill>
                  <a:srgbClr val="3B3B3B"/>
                </a:solidFill>
              </a:rPr>
              <a:t>комментариев</a:t>
            </a:r>
            <a:r>
              <a:rPr lang="en-US" sz="1100" dirty="0">
                <a:solidFill>
                  <a:srgbClr val="3B3B3B"/>
                </a:solidFill>
              </a:rPr>
              <a:t>; </a:t>
            </a:r>
            <a:r>
              <a:rPr lang="en-US" sz="1100" dirty="0" err="1">
                <a:solidFill>
                  <a:srgbClr val="3B3B3B"/>
                </a:solidFill>
              </a:rPr>
              <a:t>использованием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осмысленных</a:t>
            </a:r>
            <a:r>
              <a:rPr lang="en-US" sz="1100" dirty="0">
                <a:solidFill>
                  <a:srgbClr val="3B3B3B"/>
                </a:solidFill>
              </a:rPr>
              <a:t> (</a:t>
            </a:r>
            <a:r>
              <a:rPr lang="en-US" sz="1100" dirty="0" err="1">
                <a:solidFill>
                  <a:srgbClr val="3B3B3B"/>
                </a:solidFill>
              </a:rPr>
              <a:t>мнемонических</a:t>
            </a:r>
            <a:r>
              <a:rPr lang="en-US" sz="1100" dirty="0">
                <a:solidFill>
                  <a:srgbClr val="3B3B3B"/>
                </a:solidFill>
              </a:rPr>
              <a:t>) и </a:t>
            </a:r>
            <a:r>
              <a:rPr lang="en-US" sz="1100" dirty="0" err="1">
                <a:solidFill>
                  <a:srgbClr val="3B3B3B"/>
                </a:solidFill>
              </a:rPr>
              <a:t>устойчиво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различимых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имен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объектов</a:t>
            </a:r>
            <a:r>
              <a:rPr lang="en-US" sz="1100" dirty="0">
                <a:solidFill>
                  <a:srgbClr val="3B3B3B"/>
                </a:solidFill>
              </a:rPr>
              <a:t>; </a:t>
            </a:r>
            <a:r>
              <a:rPr lang="en-US" sz="1100" dirty="0" err="1">
                <a:solidFill>
                  <a:srgbClr val="3B3B3B"/>
                </a:solidFill>
              </a:rPr>
              <a:t>размещением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не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больше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одного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оператора</a:t>
            </a:r>
            <a:r>
              <a:rPr lang="en-US" sz="1100" dirty="0">
                <a:solidFill>
                  <a:srgbClr val="3B3B3B"/>
                </a:solidFill>
              </a:rPr>
              <a:t> в </a:t>
            </a:r>
            <a:r>
              <a:rPr lang="en-US" sz="1100" dirty="0" err="1">
                <a:solidFill>
                  <a:srgbClr val="3B3B3B"/>
                </a:solidFill>
              </a:rPr>
              <a:t>строке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текста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программы</a:t>
            </a:r>
            <a:r>
              <a:rPr lang="en-US" sz="1100" dirty="0">
                <a:solidFill>
                  <a:srgbClr val="3B3B3B"/>
                </a:solidFill>
              </a:rPr>
              <a:t>; </a:t>
            </a:r>
            <a:r>
              <a:rPr lang="en-US" sz="1100" dirty="0" err="1">
                <a:solidFill>
                  <a:srgbClr val="3B3B3B"/>
                </a:solidFill>
              </a:rPr>
              <a:t>избеганием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создания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фрагментов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текстов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программ</a:t>
            </a:r>
            <a:r>
              <a:rPr lang="en-US" sz="1100" dirty="0">
                <a:solidFill>
                  <a:srgbClr val="3B3B3B"/>
                </a:solidFill>
              </a:rPr>
              <a:t> с </a:t>
            </a:r>
            <a:r>
              <a:rPr lang="en-US" sz="1100" dirty="0" err="1">
                <a:solidFill>
                  <a:srgbClr val="3B3B3B"/>
                </a:solidFill>
              </a:rPr>
              <a:t>неочевидным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или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скрытым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смыслом</a:t>
            </a:r>
            <a:r>
              <a:rPr lang="en-US" sz="1100" dirty="0">
                <a:solidFill>
                  <a:srgbClr val="3B3B3B"/>
                </a:solidFill>
              </a:rPr>
              <a:t>.</a:t>
            </a:r>
            <a:br>
              <a:rPr lang="en-US" sz="1100" dirty="0"/>
            </a:br>
            <a:r>
              <a:rPr lang="en-US" sz="1100" dirty="0">
                <a:solidFill>
                  <a:srgbClr val="3B3B3B"/>
                </a:solidFill>
              </a:rPr>
              <a:t>- </a:t>
            </a:r>
            <a:r>
              <a:rPr lang="en-US" sz="1100" dirty="0" err="1">
                <a:solidFill>
                  <a:srgbClr val="3B3B3B"/>
                </a:solidFill>
              </a:rPr>
              <a:t>также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каждом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этапе</a:t>
            </a:r>
            <a:r>
              <a:rPr lang="en-US" sz="1100" dirty="0">
                <a:solidFill>
                  <a:srgbClr val="3B3B3B"/>
                </a:solidFill>
              </a:rPr>
              <a:t> в </a:t>
            </a:r>
            <a:r>
              <a:rPr lang="en-US" sz="1100" dirty="0" err="1">
                <a:solidFill>
                  <a:srgbClr val="3B3B3B"/>
                </a:solidFill>
              </a:rPr>
              <a:t>разработке</a:t>
            </a:r>
            <a:r>
              <a:rPr lang="en-US" sz="1100" dirty="0">
                <a:solidFill>
                  <a:srgbClr val="3B3B3B"/>
                </a:solidFill>
              </a:rPr>
              <a:t> ПС </a:t>
            </a:r>
            <a:r>
              <a:rPr lang="en-US" sz="1100" dirty="0" err="1">
                <a:solidFill>
                  <a:srgbClr val="3B3B3B"/>
                </a:solidFill>
              </a:rPr>
              <a:t>должна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проводится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проверка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правильности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принятых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решений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по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разработке</a:t>
            </a:r>
            <a:r>
              <a:rPr lang="en-US" sz="1100" dirty="0">
                <a:solidFill>
                  <a:srgbClr val="3B3B3B"/>
                </a:solidFill>
              </a:rPr>
              <a:t> и </a:t>
            </a:r>
            <a:r>
              <a:rPr lang="en-US" sz="1100" dirty="0" err="1">
                <a:solidFill>
                  <a:srgbClr val="3B3B3B"/>
                </a:solidFill>
              </a:rPr>
              <a:t>применению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готовых</a:t>
            </a:r>
            <a:r>
              <a:rPr lang="en-US" sz="1100" dirty="0">
                <a:solidFill>
                  <a:srgbClr val="3B3B3B"/>
                </a:solidFill>
              </a:rPr>
              <a:t> ПС.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 err="1">
                <a:solidFill>
                  <a:srgbClr val="3B3B3B"/>
                </a:solidFill>
              </a:rPr>
              <a:t>Необходимость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согласования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вновь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разрабатываемых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программных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средств</a:t>
            </a:r>
            <a:r>
              <a:rPr lang="en-US" sz="1100" dirty="0">
                <a:solidFill>
                  <a:srgbClr val="3B3B3B"/>
                </a:solidFill>
              </a:rPr>
              <a:t> с </a:t>
            </a:r>
            <a:r>
              <a:rPr lang="en-US" sz="1100" dirty="0" err="1">
                <a:solidFill>
                  <a:srgbClr val="3B3B3B"/>
                </a:solidFill>
              </a:rPr>
              <a:t>фондом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алгоритмов</a:t>
            </a:r>
            <a:r>
              <a:rPr lang="en-US" sz="1100" dirty="0">
                <a:solidFill>
                  <a:srgbClr val="3B3B3B"/>
                </a:solidFill>
              </a:rPr>
              <a:t> и </a:t>
            </a:r>
            <a:r>
              <a:rPr lang="en-US" sz="1100" dirty="0" err="1">
                <a:solidFill>
                  <a:srgbClr val="3B3B3B"/>
                </a:solidFill>
              </a:rPr>
              <a:t>программ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отсутствует</a:t>
            </a:r>
            <a:r>
              <a:rPr lang="en-US" sz="1100" dirty="0">
                <a:solidFill>
                  <a:srgbClr val="3B3B3B"/>
                </a:solidFill>
              </a:rPr>
              <a:t>.</a:t>
            </a:r>
          </a:p>
          <a:p>
            <a:endParaRPr lang="en-US" sz="1100" dirty="0">
              <a:solidFill>
                <a:srgbClr val="3B3B3B"/>
              </a:solidFill>
              <a:latin typeface="Gill Sans MT"/>
              <a:cs typeface="Times New Roman"/>
            </a:endParaRPr>
          </a:p>
          <a:p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4.3.5. Требования к техническому обеспечению</a:t>
            </a:r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Система должна быть реализована с использованием специально выделенных серверов Заказчика.</a:t>
            </a: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Сервер базы данных должен быть развернут на HP9000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SuperDome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№1, минимальная конфигурация которого должна быть: CPU: 16 (32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core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); RAM: 128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HDD: 500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Network Card: 2 (2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Gbit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);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Fiber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Channel: 4.</a:t>
            </a: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Сервер сбора, обработки и загрузки данных должен быть развернут на HP9000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SuperDome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№2, минимальная конфигурация которого должна быть:</a:t>
            </a: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CPU: 8 (16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core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); RAM: 32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HDD: 100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Network Card: 2 (1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Gbit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);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Fiber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Channel: 2.</a:t>
            </a: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Сервер приложений должен быть развернут на платформе HP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Integrity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минимальная конфигурация которого должна быть: CPU: 6 (12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core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); RAM: 64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HDD: 300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; Network Card: 3 (1 </a:t>
            </a:r>
            <a:r>
              <a:rPr lang="ru-RU" sz="110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Gbit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).</a:t>
            </a: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Приведенные сервера должны быть подключены к дисковому массиву HP XP с организацией сети хранения данных. Минимальный объем свободного пространства для хранения данных на дисковом массиве должен составлять 100 Тб</a:t>
            </a:r>
          </a:p>
          <a:p>
            <a:r>
              <a:rPr lang="ru-RU" sz="1200" b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4.3.6. Требования к метрологическому обеспечению</a:t>
            </a:r>
            <a:endParaRPr lang="ru-RU"/>
          </a:p>
          <a:p>
            <a:r>
              <a:rPr lang="ru-RU" sz="110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Не предъявляются</a:t>
            </a:r>
            <a:endParaRPr lang="ru-RU"/>
          </a:p>
          <a:p>
            <a:endParaRPr lang="ru-RU" sz="1100" dirty="0">
              <a:solidFill>
                <a:srgbClr val="3B3B3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981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4.3.7. Требования к организационному обеспечению</a:t>
            </a:r>
            <a:endParaRPr lang="ru-RU"/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Основными пользователями данной системы являются сотрудники подразделения Заказчика.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Обеспечивает эксплуатацию Системы подразделение информационных технологий Заказчика.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Состав сотрудников каждого из подразделений определяется штатным расписанием Заказчика, которое, в случае необходимости, может изменяться.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К организации функционирования Системы и порядку взаимодействия персонала, обеспечивающего эксплуатацию, и пользователей предъявляются следующие требования: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в случае возникновения со стороны функционального подразделения необходимости изменения функциональности системы, пользователи должны действовать следующим образом: пользователи должны сообщить о необходимой доработке системы разработчику.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подразделение, обеспечивающее эксплуатацию системы, должно заранее (не менее чем за 3 дня) информировать всех пользователей (с указанием точного времени и продолжительности) о переходе её в профилактический режим.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К защите от ошибочных действий персонала предъявляются следующие требования: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должна быть предусмотрена система подтверждения легитимности пользователя при просмотре данных;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для всех пользователей должна быть запрещена возможность удаления перенастроенных объектов и отчетности;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для снижения ошибочных действий пользователей должно быть разработано полное и доступное руководство пользователя.</a:t>
            </a:r>
            <a:endParaRPr lang="ru-RU"/>
          </a:p>
          <a:p>
            <a:pPr>
              <a:buNone/>
            </a:pPr>
            <a:r>
              <a:rPr lang="ru-RU" sz="1200" b="1">
                <a:solidFill>
                  <a:schemeClr val="tx1"/>
                </a:solidFill>
                <a:latin typeface="Times New Roman"/>
                <a:cs typeface="Times New Roman"/>
              </a:rPr>
              <a:t>4.3.8.</a:t>
            </a:r>
            <a:r>
              <a:rPr lang="ru-RU"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Требования к методическому обеспечению</a:t>
            </a:r>
            <a:endParaRPr lang="ru-RU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Приводятся требования к составу нормативно-технической документации системы (перечень применяемых при ее функционировании стандартов, нормативов, методик и т. п.).</a:t>
            </a:r>
          </a:p>
          <a:p>
            <a:pPr>
              <a:buNone/>
            </a:pPr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4.3.9. Требования к патентной чистоте</a:t>
            </a:r>
            <a:endParaRPr lang="ru-RU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По всем техническим и программным средствам, применяемым в системе, должны соблюдаться условия лицензионных соглашений и обеспечиваться патентная чистота.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Патентная чистота – это юридическое свойство объекта, заключающиеся в том, что он может быть свободно использован в данной стране без опасности нарушения действующих на ее территории патентов исключительного права, принадлежащего третьим лицам (права промышленной собственности).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6D6084-AB3D-59EA-FDB8-E905F3DAB297}"/>
              </a:ext>
            </a:extLst>
          </p:cNvPr>
          <p:cNvSpPr txBox="1"/>
          <p:nvPr/>
        </p:nvSpPr>
        <p:spPr>
          <a:xfrm>
            <a:off x="6099958" y="3958"/>
            <a:ext cx="6088083" cy="70096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5.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Состав</a:t>
            </a:r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 и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содержание</a:t>
            </a:r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работ</a:t>
            </a:r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по</a:t>
            </a:r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созданию</a:t>
            </a:r>
            <a:r>
              <a:rPr lang="en-US" sz="155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55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системы</a:t>
            </a:r>
            <a:endParaRPr lang="en-US" sz="1550" b="1">
              <a:solidFill>
                <a:srgbClr val="3B3B3B"/>
              </a:solidFill>
              <a:latin typeface="Times New Roman"/>
              <a:cs typeface="Times New Roman"/>
            </a:endParaRPr>
          </a:p>
          <a:p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созданию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системы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выполняются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в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три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этапа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: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Проектирование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Разработка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эскизного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проекта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Разработка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технического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проекта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продолжительность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— 8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месяцев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).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Разработка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рабочей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документации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Адаптация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программ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продолжительность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— 4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месяца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).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Ввод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в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действие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продолжительность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— 4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месяца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).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Конкретные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сроки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выполнения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стадий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и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этапов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разработки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и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создания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Системы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определяются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Планом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выполнения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являющимся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неотъемлемой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частью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Договора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на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выполнение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настоящему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Частному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техническому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заданию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Перечень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организаций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исполнителей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определение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ответственных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за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проведение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этих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организаций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определяются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Договором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en-US" sz="1100" dirty="0">
                <a:latin typeface="Calibri"/>
                <a:ea typeface="Calibri"/>
                <a:cs typeface="Calibri"/>
              </a:rPr>
            </a:b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Возможно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приведение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таблицы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в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которой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будут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укрупненно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описываться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работы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по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каждому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этапу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выходные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результаты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участие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Разработчика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и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ответственность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100" dirty="0" err="1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Заказчика</a:t>
            </a:r>
            <a:r>
              <a:rPr lang="en-US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sz="16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6. </a:t>
            </a:r>
            <a:r>
              <a:rPr lang="en-US" sz="1600" b="1" dirty="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Порядок</a:t>
            </a:r>
            <a:r>
              <a:rPr lang="en-US" sz="16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контроля</a:t>
            </a:r>
            <a:r>
              <a:rPr lang="en-US" sz="16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600" b="1" dirty="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приёмки</a:t>
            </a:r>
            <a:r>
              <a:rPr lang="en-US" sz="16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endParaRPr lang="en-US" dirty="0" err="1"/>
          </a:p>
          <a:p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Установить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контроль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приемку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результатов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работ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на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каждой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стадии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создания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этапа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заключается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в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рассмотрении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оценке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проведенного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объема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работ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предъявленной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технической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документации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в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соответствии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требованиями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настоящего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технического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задания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Ответственность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организацию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проведение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должен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нести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заказчик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должна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производиться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завершению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всех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задач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этом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необходимо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предоставить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обеспечение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материальной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частью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(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технические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средства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),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проектной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документацией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специально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выделенным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персоналом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Заказчик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должен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предъявлять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систему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ведомственной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приемочной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комиссии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этом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он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обязан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обеспечить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нормальные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условия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работы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данной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комиссии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в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соответствии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принятой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программой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b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Завершающим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этапом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системы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должно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быть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составление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акта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ea typeface="+mn-lt"/>
                <a:cs typeface="+mn-lt"/>
              </a:rPr>
              <a:t>приемки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1100" dirty="0">
              <a:solidFill>
                <a:srgbClr val="3B3B3B"/>
              </a:solidFill>
              <a:latin typeface="Calibri"/>
              <a:ea typeface="Calibri"/>
              <a:cs typeface="Calibri"/>
            </a:endParaRPr>
          </a:p>
          <a:p>
            <a: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6.1. </a:t>
            </a:r>
            <a:r>
              <a:rPr lang="en-US" sz="1100" b="1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Виды</a:t>
            </a:r>
            <a: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b="1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объем</a:t>
            </a:r>
            <a: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b="1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b="1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b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</a:br>
            <a:r>
              <a:rPr lang="en-US" sz="11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подвергается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испытаниям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следующих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видов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: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1.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Предварительные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.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2.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Опытная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эксплуатация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.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3.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Приемочные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.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Состав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объем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методы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предварительных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определяются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документом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Программа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методика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разрабатываемым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стадии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Рабочая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документация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».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Состав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объем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методы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опытной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эксплуатации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определяются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документом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Программа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опытной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эксплуатации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разрабатываемым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стадии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Ввод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в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действие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».</a:t>
            </a:r>
            <a:br>
              <a:rPr lang="en-US" sz="1100" dirty="0">
                <a:latin typeface="Times New Roman"/>
                <a:ea typeface="Calibri"/>
                <a:cs typeface="Times New Roman"/>
              </a:rPr>
            </a:b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Состав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объем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методы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приемочных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системы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определяются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документом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Программа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методика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»,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разрабатываемым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стадии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«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Ввод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в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действие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» с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учетом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результатов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проведения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предварительных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испытаний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и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опытной</a:t>
            </a:r>
            <a:r>
              <a:rPr lang="en-US" sz="1100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100" err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эксплуатации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6188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b="1" dirty="0">
                <a:solidFill>
                  <a:schemeClr val="tx1"/>
                </a:solidFill>
                <a:latin typeface="Times New Roman"/>
                <a:cs typeface="Times New Roman"/>
              </a:rPr>
              <a:t>6.2. </a:t>
            </a:r>
            <a:r>
              <a:rPr lang="ru-RU" b="1" dirty="0">
                <a:solidFill>
                  <a:srgbClr val="3B3B3B"/>
                </a:solidFill>
                <a:latin typeface="Times New Roman"/>
                <a:cs typeface="Times New Roman"/>
              </a:rPr>
              <a:t>Требования к приемке работ по стадиям</a:t>
            </a:r>
            <a:br>
              <a:rPr lang="ru-RU" b="1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b="1" dirty="0">
                <a:solidFill>
                  <a:srgbClr val="3B3B3B"/>
                </a:solidFill>
                <a:latin typeface="Times New Roman"/>
                <a:cs typeface="Times New Roman"/>
              </a:rPr>
              <a:t> Требования к приемке работ по стадиям приведены в таблице.</a:t>
            </a:r>
            <a:endParaRPr lang="ru-RU" dirty="0"/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39B024E-CEB6-E1E9-8E97-3717314E4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94267"/>
              </p:ext>
            </p:extLst>
          </p:nvPr>
        </p:nvGraphicFramePr>
        <p:xfrm>
          <a:off x="168233" y="1019298"/>
          <a:ext cx="10716392" cy="5510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4187">
                  <a:extLst>
                    <a:ext uri="{9D8B030D-6E8A-4147-A177-3AD203B41FA5}">
                      <a16:colId xmlns:a16="http://schemas.microsoft.com/office/drawing/2014/main" val="2271651118"/>
                    </a:ext>
                  </a:extLst>
                </a:gridCol>
                <a:gridCol w="1851213">
                  <a:extLst>
                    <a:ext uri="{9D8B030D-6E8A-4147-A177-3AD203B41FA5}">
                      <a16:colId xmlns:a16="http://schemas.microsoft.com/office/drawing/2014/main" val="1835100858"/>
                    </a:ext>
                  </a:extLst>
                </a:gridCol>
                <a:gridCol w="2096446">
                  <a:extLst>
                    <a:ext uri="{9D8B030D-6E8A-4147-A177-3AD203B41FA5}">
                      <a16:colId xmlns:a16="http://schemas.microsoft.com/office/drawing/2014/main" val="3809850081"/>
                    </a:ext>
                  </a:extLst>
                </a:gridCol>
                <a:gridCol w="3102260">
                  <a:extLst>
                    <a:ext uri="{9D8B030D-6E8A-4147-A177-3AD203B41FA5}">
                      <a16:colId xmlns:a16="http://schemas.microsoft.com/office/drawing/2014/main" val="2885179929"/>
                    </a:ext>
                  </a:extLst>
                </a:gridCol>
                <a:gridCol w="1732286">
                  <a:extLst>
                    <a:ext uri="{9D8B030D-6E8A-4147-A177-3AD203B41FA5}">
                      <a16:colId xmlns:a16="http://schemas.microsoft.com/office/drawing/2014/main" val="2635662"/>
                    </a:ext>
                  </a:extLst>
                </a:gridCol>
              </a:tblGrid>
              <a:tr h="496704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Стадия испытаний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Участники испытаний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Место и срок проведения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Порядок согласования документации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Статус приемочной комиссии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62954"/>
                  </a:ext>
                </a:extLst>
              </a:tr>
              <a:tr h="228216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Предварительные испытания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Организации Заказчика и Разработчика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На территории Заказчика, с 01.08.2024г. по 01.09.2024г.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Проведение предварительных испытаний.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Фиксирование выявленных неполадок в Протоколе испытаний.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Устранение выявленных неполадок.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Проверка устранения выявленных неполадок.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Принятие решения о возможности передачи АИС в эксплуатацию.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Составление и подписание Акта приёмки АИС в опытную эксплуатацию.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Экспертная группа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779801"/>
                  </a:ext>
                </a:extLst>
              </a:tr>
              <a:tr h="2731878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Опытная эксплуатация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Организации Заказчика и Разработчика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На территории Заказчика, с 01.09.2024г. по 01.10.2024г.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Проведение опытной эксплуатации.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Фиксирование выявленных неполадок в Протоколе испытаний.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Устранение выявленных неполадок.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Проверка устранения выявленных неполадок.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Принятие решения о возможности передачи АИС в промышленную эксплуатацию.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Составление и подписание Акта о завершении опытной эксплуатации и передаче АИС в промышленную эксплуатацию.</a:t>
                      </a:r>
                      <a:b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Оформление Акта завершения работ.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Группа тестирования</a:t>
                      </a: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224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29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sz="1600" b="1" dirty="0">
                <a:solidFill>
                  <a:srgbClr val="3B3B3B"/>
                </a:solidFill>
                <a:latin typeface="Times New Roman"/>
                <a:cs typeface="Times New Roman"/>
              </a:rPr>
              <a:t>7. Требования к составу и содержанию работ по подготовке объекта автоматизации к вводу системы в действие</a:t>
            </a:r>
            <a:endParaRPr lang="ru-RU" dirty="0"/>
          </a:p>
          <a:p>
            <a:pPr>
              <a:buNone/>
            </a:pP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Для создания условий функционирования БД, при которых гарантируется соответствие создаваемой системы требованиям, содержащимся в настоящем техническом задании, и возможность эффективного её использования, в организации Заказчика должен быть проведен комплекс мероприятий.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x-none" sz="1200" b="1">
                <a:solidFill>
                  <a:srgbClr val="3B3B3B"/>
                </a:solidFill>
                <a:ea typeface="+mn-lt"/>
                <a:cs typeface="+mn-lt"/>
              </a:rPr>
              <a:t>7.1. Технические мероприятия</a:t>
            </a:r>
            <a:endParaRPr lang="ru-RU" sz="1200">
              <a:ea typeface="+mn-lt"/>
              <a:cs typeface="+mn-lt"/>
            </a:endParaRPr>
          </a:p>
          <a:p>
            <a:pPr>
              <a:buNone/>
            </a:pPr>
            <a:r>
              <a:rPr lang="x-none" sz="11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Силами Заказчика в срок до начала этапа «Разработка рабочей документации. Адаптация программ» должны быть выполнены следующие работы: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осуществлена подготовка помещения для размещения системы в соответствии с требованиями, приведенными в настоящем ТЗ;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организовано необходимое сетевое взаимодействие</a:t>
            </a:r>
          </a:p>
          <a:p>
            <a:pPr>
              <a:buNone/>
            </a:pPr>
            <a:r>
              <a:rPr lang="x-none" sz="1100" b="1">
                <a:solidFill>
                  <a:srgbClr val="3B3B3B"/>
                </a:solidFill>
                <a:ea typeface="+mn-lt"/>
                <a:cs typeface="+mn-lt"/>
              </a:rPr>
              <a:t>7.2. Организационные мероприятия</a:t>
            </a:r>
            <a:br>
              <a:rPr lang="en-US" dirty="0"/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Силами Заказчика в срок до начала этапа работ «Разработка рабочей документации. Адаптация программ» должны быть решены организационные вопросы по взаимодействию с системами-источниками данных. К данным организационным вопросам относятся: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- организация доступа к базам данных источников;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- определение регламента информирования об изменениях структур систем-источников;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- выделение ответственных специалистов со стороны Заказчика для взаимодействия с проектной командой по вопросам взаимодействия с системами-источниками данных.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7.3. Изменения в информационном обеспечении</a:t>
            </a:r>
            <a:br>
              <a:rPr lang="en-US" dirty="0"/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Для организации информационного обеспечения системы должен быть разработан и утвержден регламент подготовки и публикации данных из систем-источников.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Перечень регламентов может быть изменен на стадии «Разработка рабочей документации. Адаптация программ»</a:t>
            </a:r>
          </a:p>
          <a:p>
            <a:pPr>
              <a:buNone/>
            </a:pPr>
            <a:endParaRPr lang="ru-RU" sz="1600" b="1" dirty="0">
              <a:solidFill>
                <a:srgbClr val="3B3B3B"/>
              </a:solidFill>
              <a:latin typeface="Times New Roman"/>
              <a:ea typeface="Calibri"/>
              <a:cs typeface="Times New Roman"/>
            </a:endParaRPr>
          </a:p>
          <a:p>
            <a:pPr>
              <a:buNone/>
            </a:pPr>
            <a:endParaRPr lang="ru-RU" sz="1100" dirty="0">
              <a:solidFill>
                <a:srgbClr val="3B3B3B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8670625-1A37-C4D2-03DE-7ED7D9C05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23760"/>
              </p:ext>
            </p:extLst>
          </p:nvPr>
        </p:nvGraphicFramePr>
        <p:xfrm>
          <a:off x="6467725" y="348035"/>
          <a:ext cx="4481527" cy="3352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0524">
                  <a:extLst>
                    <a:ext uri="{9D8B030D-6E8A-4147-A177-3AD203B41FA5}">
                      <a16:colId xmlns:a16="http://schemas.microsoft.com/office/drawing/2014/main" val="353978294"/>
                    </a:ext>
                  </a:extLst>
                </a:gridCol>
                <a:gridCol w="2241003">
                  <a:extLst>
                    <a:ext uri="{9D8B030D-6E8A-4147-A177-3AD203B41FA5}">
                      <a16:colId xmlns:a16="http://schemas.microsoft.com/office/drawing/2014/main" val="1960698014"/>
                    </a:ext>
                  </a:extLst>
                </a:gridCol>
              </a:tblGrid>
              <a:tr h="14222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Этап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Документ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092510"/>
                  </a:ext>
                </a:extLst>
              </a:tr>
              <a:tr h="284457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Проектирование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Ведомость о проектировании;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Ведомость эскиза.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801003"/>
                  </a:ext>
                </a:extLst>
              </a:tr>
              <a:tr h="1823871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Разработка системы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Ведомость эксплуатационных документов;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Общее описание системы;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Технологическая инструкция;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Руководство пользователя;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Описание технологического процесса обработки данных;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Состав выходных данных;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Каталог базы данных;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Программа и методика испытаний;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Спецификация;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Описание программ;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Текст программ.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657450"/>
                  </a:ext>
                </a:extLst>
              </a:tr>
              <a:tr h="8450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Ввод в действие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Акт приёмки в опытную эксплуатацию;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Протокол испытаний;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Акт приемки Системы в промышленную эксплуатацию;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Акт завершения работ.</a:t>
                      </a:r>
                      <a:endParaRPr lang="ru-R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80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21AB6-2A2F-FB4B-407F-A3C19E38B1A6}"/>
              </a:ext>
            </a:extLst>
          </p:cNvPr>
          <p:cNvSpPr txBox="1"/>
          <p:nvPr/>
        </p:nvSpPr>
        <p:spPr>
          <a:xfrm>
            <a:off x="6466114" y="3958"/>
            <a:ext cx="45442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>
                <a:solidFill>
                  <a:srgbClr val="3B3B3B"/>
                </a:solidFill>
                <a:latin typeface="Times New Roman"/>
              </a:rPr>
              <a:t>8. Требования к документированию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0D23E-E23C-EEBE-A89F-44EE62486D0E}"/>
              </a:ext>
            </a:extLst>
          </p:cNvPr>
          <p:cNvSpPr txBox="1"/>
          <p:nvPr/>
        </p:nvSpPr>
        <p:spPr>
          <a:xfrm>
            <a:off x="6466114" y="3616036"/>
            <a:ext cx="5721927" cy="22006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>
                <a:solidFill>
                  <a:srgbClr val="3B3B3B"/>
                </a:solidFill>
                <a:latin typeface="Times New Roman"/>
                <a:cs typeface="Segoe UI"/>
              </a:rPr>
              <a:t>9. Источники разработки</a:t>
            </a:r>
            <a:r>
              <a:rPr lang="ru-RU" sz="1600">
                <a:latin typeface="Times New Roman"/>
                <a:cs typeface="Segoe UI"/>
              </a:rPr>
              <a:t>​</a:t>
            </a:r>
          </a:p>
          <a:p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Настоящее Техническое Задание разработано на основе следующих документов и информационных материалов: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 ГОСТ 24.701-86 «Надежность автоматизированных систем управления».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 ГОСТ 15150-69 «Машины, приборы и другие технические изделия. Исполнения для различных климатических районов. Категории, условия эксплуатации, хранения и транспортирования в части воздействия климатических факторов внешней среды».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 ГОСТ 21958-76 «Система "Человек-машина". Зал и кабины операторов. Взаимное расположение рабочих мест. Общие эргономические требования».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 ГОСТ 12.1.004-91 «ССБТ. Пожарная безопасность. Общие требования».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 ГОСТ Р 50571.22-2000 «Электроустановки зданий».</a:t>
            </a:r>
            <a:r>
              <a:rPr lang="ru-RU" sz="1100">
                <a:latin typeface="Calibri"/>
                <a:cs typeface="Segoe UI"/>
              </a:rPr>
              <a:t>​</a:t>
            </a:r>
            <a:br>
              <a:rPr lang="ru-RU" sz="1100">
                <a:latin typeface="Calibri"/>
                <a:cs typeface="Segoe UI"/>
              </a:rPr>
            </a:br>
            <a:r>
              <a:rPr lang="ru-RU" sz="1100">
                <a:solidFill>
                  <a:srgbClr val="3B3B3B"/>
                </a:solidFill>
                <a:latin typeface="Calibri"/>
                <a:cs typeface="Segoe UI"/>
              </a:rPr>
              <a:t>- и т.д</a:t>
            </a:r>
          </a:p>
        </p:txBody>
      </p:sp>
    </p:spTree>
    <p:extLst>
      <p:ext uri="{BB962C8B-B14F-4D97-AF65-F5344CB8AC3E}">
        <p14:creationId xmlns:p14="http://schemas.microsoft.com/office/powerpoint/2010/main" val="180484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b="1" u="sng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Таблицы:</a:t>
            </a:r>
            <a:endParaRPr lang="ru-RU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Таблица «Клиент»: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Таблица «Компания»: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solidFill>
                <a:srgbClr val="3B3B3B"/>
              </a:solidFill>
              <a:latin typeface="Corbel"/>
              <a:ea typeface="+mn-lt"/>
              <a:cs typeface="+mn-lt"/>
            </a:endParaRPr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Таблица «Продукт»: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600" b="1" dirty="0">
              <a:solidFill>
                <a:srgbClr val="3B3B3B"/>
              </a:solidFill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EFCA88A-1E2A-9ACD-3AAF-49FC7B4F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" y="698834"/>
            <a:ext cx="5146508" cy="141972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318F3BE-04BC-889C-E0CB-704B6632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" y="2388769"/>
            <a:ext cx="5497430" cy="13986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EF67742-F83A-9606-8F28-63AF9A52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" y="4078956"/>
            <a:ext cx="5306929" cy="1597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BEB1F-DB3D-6221-1854-CEA4A499B6DA}"/>
              </a:ext>
            </a:extLst>
          </p:cNvPr>
          <p:cNvSpPr txBox="1"/>
          <p:nvPr/>
        </p:nvSpPr>
        <p:spPr>
          <a:xfrm>
            <a:off x="6098005" y="200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Таблица «Сотрудник»:</a:t>
            </a:r>
          </a:p>
        </p:txBody>
      </p:sp>
      <p:pic>
        <p:nvPicPr>
          <p:cNvPr id="8" name="Рисунок 7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214A6F06-E828-B893-DAAB-DACB640E4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98" y="361517"/>
            <a:ext cx="4214061" cy="1346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DADE9-FE52-DECA-155A-C56D80D0C7EA}"/>
              </a:ext>
            </a:extLst>
          </p:cNvPr>
          <p:cNvSpPr txBox="1"/>
          <p:nvPr/>
        </p:nvSpPr>
        <p:spPr>
          <a:xfrm>
            <a:off x="6090062" y="179515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Таблица «Тест»:</a:t>
            </a:r>
          </a:p>
        </p:txBody>
      </p:sp>
      <p:pic>
        <p:nvPicPr>
          <p:cNvPr id="10" name="Рисунок 9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D5B458D-820E-910B-6F27-F963B339E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702" y="2305545"/>
            <a:ext cx="5249636" cy="15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b="1" u="sng" dirty="0">
                <a:latin typeface="Corbel"/>
                <a:ea typeface="+mn-lt"/>
                <a:cs typeface="+mn-lt"/>
              </a:rPr>
              <a:t>Запросы:</a:t>
            </a:r>
            <a:endParaRPr lang="ru-RU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«Выборка положительных тестов»: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r>
              <a:rPr lang="ru-RU" sz="1400" b="1" dirty="0">
                <a:ea typeface="+mn-lt"/>
                <a:cs typeface="+mn-lt"/>
              </a:rPr>
              <a:t>Запрос «Кол-во заказов компании больше 20ти»:</a:t>
            </a:r>
            <a:endParaRPr lang="ru-RU" dirty="0"/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«Кол-во продуктов к которым имеют отношение Разработчики»: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«Кол-во Разработчиков среди Сотрудников»: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pic>
        <p:nvPicPr>
          <p:cNvPr id="2" name="Рисунок 1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6A9E9A0-5720-8925-CB5D-D897BA2C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" y="711962"/>
            <a:ext cx="4761498" cy="163579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4D9A5D7-51C9-D731-E8B4-F3F35463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" y="2750783"/>
            <a:ext cx="5457324" cy="10031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4DFF01C-62D3-D77F-1ECD-E69631CC2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73" y="4072742"/>
            <a:ext cx="5477878" cy="12954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21D0306-C24F-ABAD-BF8B-44381834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" y="5694195"/>
            <a:ext cx="4100263" cy="1164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B1636-80F8-B0BD-2DDE-CDB53B87AB1F}"/>
              </a:ext>
            </a:extLst>
          </p:cNvPr>
          <p:cNvSpPr txBox="1"/>
          <p:nvPr/>
        </p:nvSpPr>
        <p:spPr>
          <a:xfrm>
            <a:off x="5882244" y="3958"/>
            <a:ext cx="6305797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latin typeface="Corbel"/>
              </a:rPr>
              <a:t>Запрос</a:t>
            </a:r>
            <a:r>
              <a:rPr lang="en-US" sz="1400" b="1" dirty="0">
                <a:latin typeface="Corbel"/>
              </a:rPr>
              <a:t> «</a:t>
            </a:r>
            <a:r>
              <a:rPr lang="en-US" sz="1400" b="1" err="1">
                <a:latin typeface="Corbel"/>
              </a:rPr>
              <a:t>Кол-во</a:t>
            </a:r>
            <a:r>
              <a:rPr lang="en-US" sz="1400" b="1" dirty="0">
                <a:latin typeface="Corbel"/>
              </a:rPr>
              <a:t> </a:t>
            </a:r>
            <a:r>
              <a:rPr lang="en-US" sz="1400" b="1" err="1">
                <a:latin typeface="Corbel"/>
              </a:rPr>
              <a:t>тестов</a:t>
            </a:r>
            <a:r>
              <a:rPr lang="en-US" sz="1400" b="1" dirty="0">
                <a:latin typeface="Corbel"/>
              </a:rPr>
              <a:t> </a:t>
            </a:r>
            <a:r>
              <a:rPr lang="en-US" sz="1400" b="1" err="1">
                <a:latin typeface="Corbel"/>
              </a:rPr>
              <a:t>не</a:t>
            </a:r>
            <a:r>
              <a:rPr lang="en-US" sz="1400" b="1" dirty="0">
                <a:latin typeface="Corbel"/>
              </a:rPr>
              <a:t> </a:t>
            </a:r>
            <a:r>
              <a:rPr lang="en-US" sz="1400" b="1" err="1">
                <a:latin typeface="Corbel"/>
              </a:rPr>
              <a:t>превышающих</a:t>
            </a:r>
            <a:r>
              <a:rPr lang="en-US" sz="1400" b="1" dirty="0">
                <a:latin typeface="Corbel"/>
              </a:rPr>
              <a:t> 1 </a:t>
            </a:r>
            <a:r>
              <a:rPr lang="en-US" sz="1400" b="1" err="1">
                <a:latin typeface="Corbel"/>
              </a:rPr>
              <a:t>раз</a:t>
            </a:r>
            <a:r>
              <a:rPr lang="en-US" sz="1400" b="1" dirty="0">
                <a:latin typeface="Corbel"/>
              </a:rPr>
              <a:t>»:</a:t>
            </a: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r>
              <a:rPr lang="en-US" sz="1400" b="1" dirty="0" err="1">
                <a:ea typeface="+mn-lt"/>
                <a:cs typeface="+mn-lt"/>
              </a:rPr>
              <a:t>Запрос</a:t>
            </a:r>
            <a:r>
              <a:rPr lang="en-US" sz="1400" b="1" dirty="0">
                <a:ea typeface="+mn-lt"/>
                <a:cs typeface="+mn-lt"/>
              </a:rPr>
              <a:t> «</a:t>
            </a:r>
            <a:r>
              <a:rPr lang="en-US" sz="1400" b="1" dirty="0" err="1">
                <a:ea typeface="+mn-lt"/>
                <a:cs typeface="+mn-lt"/>
              </a:rPr>
              <a:t>Сроки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до</a:t>
            </a:r>
            <a:r>
              <a:rPr lang="en-US" sz="1400" b="1" dirty="0">
                <a:ea typeface="+mn-lt"/>
                <a:cs typeface="+mn-lt"/>
              </a:rPr>
              <a:t> 20.10.2024»:</a:t>
            </a:r>
            <a:endParaRPr lang="en-US" dirty="0"/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endParaRPr lang="en-US" sz="1400" b="1" dirty="0">
              <a:latin typeface="Gill Sans MT"/>
            </a:endParaRPr>
          </a:p>
          <a:p>
            <a:r>
              <a:rPr lang="en-US" sz="1400" b="1" dirty="0" err="1">
                <a:latin typeface="Calibri"/>
                <a:ea typeface="Calibri"/>
                <a:cs typeface="Calibri"/>
              </a:rPr>
              <a:t>Запрос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«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Поиск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итогов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теста</a:t>
            </a:r>
            <a:r>
              <a:rPr lang="en-US" sz="1400" b="1" dirty="0">
                <a:latin typeface="Calibri"/>
                <a:ea typeface="Calibri"/>
                <a:cs typeface="Calibri"/>
              </a:rPr>
              <a:t>»:</a:t>
            </a:r>
            <a:endParaRPr lang="en-US" dirty="0"/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</a:endParaRPr>
          </a:p>
          <a:p>
            <a:endParaRPr lang="en-US" sz="1400" b="1" dirty="0">
              <a:latin typeface="Corbel"/>
              <a:ea typeface="Calibri"/>
              <a:cs typeface="Calibri"/>
            </a:endParaRPr>
          </a:p>
          <a:p>
            <a:r>
              <a:rPr lang="en-US" sz="1400" b="1" err="1">
                <a:latin typeface="Calibri"/>
                <a:ea typeface="Calibri"/>
                <a:cs typeface="Calibri"/>
              </a:rPr>
              <a:t>Запрос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«</a:t>
            </a:r>
            <a:r>
              <a:rPr lang="en-US" sz="1400" b="1" err="1">
                <a:latin typeface="Calibri"/>
                <a:ea typeface="Calibri"/>
                <a:cs typeface="Calibri"/>
              </a:rPr>
              <a:t>Поиск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клиентов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по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имени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err="1">
                <a:latin typeface="Calibri"/>
                <a:ea typeface="Calibri"/>
                <a:cs typeface="Calibri"/>
              </a:rPr>
              <a:t>Андрей</a:t>
            </a:r>
            <a:r>
              <a:rPr lang="en-US" sz="1400" b="1" dirty="0">
                <a:latin typeface="Calibri"/>
                <a:ea typeface="Calibri"/>
                <a:cs typeface="Calibri"/>
              </a:rPr>
              <a:t>»</a:t>
            </a:r>
            <a:endParaRPr lang="en-US" dirty="0">
              <a:latin typeface="Gill Sans MT" panose="020B0502020104020203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r>
              <a:rPr lang="en-US" sz="1400" b="1" dirty="0" err="1">
                <a:latin typeface="Calibri"/>
                <a:ea typeface="Calibri"/>
                <a:cs typeface="Calibri"/>
              </a:rPr>
              <a:t>Запрос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«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Поиск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компаний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по</a:t>
            </a:r>
            <a:r>
              <a:rPr lang="en-US" sz="1400" b="1" dirty="0">
                <a:latin typeface="Calibri"/>
                <a:ea typeface="Calibri"/>
                <a:cs typeface="Calibri"/>
              </a:rPr>
              <a:t> </a:t>
            </a:r>
            <a:r>
              <a:rPr lang="en-US" sz="1400" b="1" dirty="0" err="1">
                <a:latin typeface="Calibri"/>
                <a:ea typeface="Calibri"/>
                <a:cs typeface="Calibri"/>
              </a:rPr>
              <a:t>названию</a:t>
            </a:r>
            <a:r>
              <a:rPr lang="en-US" sz="1400" b="1" dirty="0">
                <a:latin typeface="Calibri"/>
                <a:ea typeface="Calibri"/>
                <a:cs typeface="Calibri"/>
              </a:rPr>
              <a:t>»:</a:t>
            </a:r>
            <a:endParaRPr lang="en-US" dirty="0"/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  <a:p>
            <a:endParaRPr lang="en-US" sz="14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9" name="Рисунок 8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829656A-0FBC-972B-5EBD-4FCC826BC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956" y="322551"/>
            <a:ext cx="6209311" cy="161121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019C1D8-9DDD-A54C-6A8A-7BD7B659D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311" y="2341726"/>
            <a:ext cx="5203743" cy="135316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C69E1A1-F538-8043-1D1E-ED3DAC4C7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590" y="4075339"/>
            <a:ext cx="4981575" cy="6667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Шриф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D87525A-77A9-736A-0E53-EB615915E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5846" y="5148881"/>
            <a:ext cx="2457450" cy="6572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7ACD63B-4CC3-E794-EEB1-FD704D715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197" y="6231948"/>
            <a:ext cx="4048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«Поиск продукта по номеру»: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«Поиск сотрудников по Фамилии»: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Запрос «Поиск сотрудников по Должности»: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r>
              <a:rPr lang="ru-RU" b="1" u="sng" dirty="0">
                <a:latin typeface="Corbel"/>
                <a:ea typeface="+mn-lt"/>
                <a:cs typeface="+mn-lt"/>
              </a:rPr>
              <a:t>Формы:</a:t>
            </a:r>
            <a:endParaRPr lang="ru-RU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Форма «Клиент»: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>
              <a:buNone/>
            </a:pPr>
            <a:r>
              <a:rPr lang="ru-RU" sz="1400" b="1" dirty="0">
                <a:latin typeface="Corbel"/>
              </a:rPr>
              <a:t>Форма «Тест»:</a:t>
            </a:r>
            <a:endParaRPr lang="ru-RU" dirty="0"/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pic>
        <p:nvPicPr>
          <p:cNvPr id="2" name="Рисунок 1" descr="Изображение выглядит как текст, Шрифт, бел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6CE1B50-C94D-BD4D-3A91-40739106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" y="224641"/>
            <a:ext cx="2918733" cy="50074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85B59C43-D3A8-5330-A968-45E5D320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" y="948171"/>
            <a:ext cx="2779198" cy="45893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A8D36AC4-8D86-2B96-9A57-5CB349D77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" y="1668361"/>
            <a:ext cx="3799486" cy="48317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5D2F2F5-EA9E-FAEF-5934-C8B26A6F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" y="2697115"/>
            <a:ext cx="3251366" cy="1799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99269-3547-46A7-B12B-E6B80C701BD1}"/>
              </a:ext>
            </a:extLst>
          </p:cNvPr>
          <p:cNvSpPr txBox="1"/>
          <p:nvPr/>
        </p:nvSpPr>
        <p:spPr>
          <a:xfrm>
            <a:off x="5456321" y="-8021"/>
            <a:ext cx="2743200" cy="72019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solidFill>
                  <a:srgbClr val="262626"/>
                </a:solidFill>
                <a:latin typeface="Corbel"/>
                <a:ea typeface="+mn-lt"/>
                <a:cs typeface="+mn-lt"/>
              </a:rPr>
              <a:t>Форма «Компания»:</a:t>
            </a:r>
            <a:endParaRPr lang="ru-RU" dirty="0"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r>
              <a:rPr lang="ru-RU" sz="1400" b="1" dirty="0">
                <a:solidFill>
                  <a:srgbClr val="262626"/>
                </a:solidFill>
                <a:latin typeface="Corbel"/>
                <a:ea typeface="+mn-lt"/>
                <a:cs typeface="+mn-lt"/>
              </a:rPr>
              <a:t>Форма «Продукт»:</a:t>
            </a:r>
            <a:endParaRPr lang="ru-RU" dirty="0"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r>
              <a:rPr lang="ru-RU" sz="1400" b="1" dirty="0">
                <a:solidFill>
                  <a:srgbClr val="262626"/>
                </a:solidFill>
                <a:latin typeface="Corbel"/>
                <a:ea typeface="+mn-lt"/>
                <a:cs typeface="+mn-lt"/>
              </a:rPr>
              <a:t>Форма «Сотрудник»:</a:t>
            </a:r>
            <a:endParaRPr lang="ru-RU">
              <a:solidFill>
                <a:srgbClr val="000000"/>
              </a:solidFill>
              <a:latin typeface="Corbel" panose="020B0503020204020204" pitchFamily="34" charset="0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  <a:ea typeface="+mn-lt"/>
              <a:cs typeface="+mn-lt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  <a:p>
            <a:endParaRPr lang="ru-RU" sz="1400" b="1" dirty="0">
              <a:solidFill>
                <a:srgbClr val="262626"/>
              </a:solidFill>
              <a:latin typeface="Corbel"/>
            </a:endParaRPr>
          </a:p>
        </p:txBody>
      </p:sp>
      <p:pic>
        <p:nvPicPr>
          <p:cNvPr id="8" name="Рисунок 7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6B29428-F182-2B31-58AA-56642D2BC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455" y="355889"/>
            <a:ext cx="4168858" cy="179193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число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F4F3C48-C1CD-302A-0992-BCDC10668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938" y="2488685"/>
            <a:ext cx="3869005" cy="164312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53137E7-CB07-EF83-D445-FA65FB79F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939" y="4397890"/>
            <a:ext cx="4047136" cy="171388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CB0151E-1326-3EB8-3894-270FF0DE2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7" y="4861523"/>
            <a:ext cx="3683949" cy="15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C10332-69DD-2817-CE94-88A430549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5" y="-1742"/>
            <a:ext cx="6096871" cy="68575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orbel"/>
                <a:ea typeface="+mn-lt"/>
                <a:cs typeface="+mn-lt"/>
              </a:rPr>
              <a:t>Задание № 1</a:t>
            </a:r>
            <a:endParaRPr lang="ru-RU" dirty="0">
              <a:latin typeface="Corbel"/>
            </a:endParaRPr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по разработке программных продуктов</a:t>
            </a:r>
            <a:endParaRPr lang="ru-RU" dirty="0"/>
          </a:p>
          <a:p>
            <a:pPr marL="0" indent="0" algn="just">
              <a:buNone/>
            </a:pPr>
            <a:r>
              <a:rPr lang="ru-RU" dirty="0">
                <a:latin typeface="Corbel"/>
                <a:ea typeface="+mn-lt"/>
                <a:cs typeface="+mn-lt"/>
              </a:rPr>
              <a:t>Задание № 2</a:t>
            </a:r>
            <a:endParaRPr lang="ru-RU" dirty="0">
              <a:latin typeface="Corbel"/>
            </a:endParaRPr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Компания по разработке программных продуктов</a:t>
            </a:r>
            <a:r>
              <a:rPr lang="ru-RU" sz="1200" dirty="0">
                <a:latin typeface="Times New Roman"/>
                <a:cs typeface="Times New Roman"/>
              </a:rPr>
              <a:t> – это организация, специализирующаяся на создании инновационных и высококачественных программных решений для различных отраслей и сфер деятельности. Она объединяет в своих рядах команду опытных специалистов, которые обладают глубокими знаниями в области программирования, анализ данных и технологий. </a:t>
            </a:r>
            <a:endParaRPr lang="ru-RU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На начальном этапе директор сам в состоянии выполнять некоторые функции (продавать, продвигать услуги, искать и нанимать сотрудников). По мере роста самой компании, под каждую функцию выделяют отдельных сотрудников. Основной состав группы — это специалисты, полностью занятые в создании нового программного продукта: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1) Менеджеры проекта;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2) Программисты;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3) Тестировщики;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4) Разработчики документации;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5) Инженерные психологи;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6) Технологи по разработке ПО.</a:t>
            </a:r>
            <a:endParaRPr lang="ru-RU" dirty="0"/>
          </a:p>
          <a:p>
            <a:endParaRPr lang="ru-RU"/>
          </a:p>
          <a:p>
            <a:pPr marL="0" indent="0">
              <a:buNone/>
            </a:pPr>
            <a:r>
              <a:rPr lang="ru-RU" sz="1400" dirty="0">
                <a:latin typeface="Times New Roman"/>
                <a:cs typeface="Times New Roman"/>
              </a:rPr>
              <a:t>Компания по разработке программных продуктов работает по следующим принципам:</a:t>
            </a:r>
            <a:br>
              <a:rPr lang="ru-RU" sz="1400" dirty="0">
                <a:latin typeface="Times New Roman"/>
                <a:cs typeface="Times New Roman"/>
              </a:rPr>
            </a:b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200" b="1" dirty="0">
                <a:latin typeface="Times New Roman"/>
                <a:cs typeface="Times New Roman"/>
              </a:rPr>
              <a:t>1. Анализ и планирование: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проводит анализ рынка и потребностей пользователей, чтобы определить требования к программному продукту. На основе этого проводится планирование разработки, определение бюджета и сроков выполнения проекта.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2. Разработка: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Команда разработчиков создает программный код и другие компоненты продукта в соответствии с требованиями и планом разработки. Отделы разработки могут использовать различные методологии разработки, такие как </a:t>
            </a:r>
            <a:r>
              <a:rPr lang="ru-RU" sz="1200" dirty="0" err="1">
                <a:latin typeface="Times New Roman"/>
                <a:cs typeface="Times New Roman"/>
              </a:rPr>
              <a:t>Agile</a:t>
            </a:r>
            <a:r>
              <a:rPr lang="ru-RU" sz="1200" dirty="0">
                <a:latin typeface="Times New Roman"/>
                <a:cs typeface="Times New Roman"/>
              </a:rPr>
              <a:t> или </a:t>
            </a:r>
            <a:r>
              <a:rPr lang="ru-RU" sz="1200" dirty="0" err="1">
                <a:latin typeface="Times New Roman"/>
                <a:cs typeface="Times New Roman"/>
              </a:rPr>
              <a:t>Waterfall</a:t>
            </a:r>
            <a:r>
              <a:rPr lang="ru-RU" sz="1200" dirty="0">
                <a:latin typeface="Times New Roman"/>
                <a:cs typeface="Times New Roman"/>
              </a:rPr>
              <a:t>, в зависимости от предпочтений компании.</a:t>
            </a:r>
            <a:endParaRPr lang="ru-RU" dirty="0"/>
          </a:p>
          <a:p>
            <a:endParaRPr lang="ru-RU" dirty="0">
              <a:latin typeface="Corbe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F13096-CE02-0C48-0960-DCAD730B1259}"/>
              </a:ext>
            </a:extLst>
          </p:cNvPr>
          <p:cNvSpPr txBox="1">
            <a:spLocks/>
          </p:cNvSpPr>
          <p:nvPr/>
        </p:nvSpPr>
        <p:spPr>
          <a:xfrm>
            <a:off x="6099523" y="2216"/>
            <a:ext cx="6096871" cy="68575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3. Тестирование:</a:t>
            </a:r>
            <a:endParaRPr lang="ru-RU" dirty="0">
              <a:latin typeface="Corbel"/>
            </a:endParaRPr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Отдел тестирования проверяет программный продукт на соответствие требованиям и функциональности. Это включает функциональное и структурное тестирование, а также другие виды тестирования, чтобы убедиться, что продукт работает правильно и не содержит ошибок.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4. Управление качеством: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следит за качеством процесса разработки и выпуска продукта. Это включает определение стандартов качества, контроль качества кода, тестирование процессов и аудиты.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 Маркетинг и продажи:</a:t>
            </a:r>
            <a:endParaRPr lang="ru-RU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разрабатывает стратегии маркетинга для продвижения программного продукта на рынке. Это включает определение целевой аудитории, разработку маркетинговых материалов, проведение рекламных кампаний и привлечение новых клиентов.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Поддержка и обслуживание клиентов: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предоставляет техническую поддержку клиентам, отвечает на их вопросы, помогает решать проблемы и обновляет продукт в соответствии с запросами пользователей.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7. Управление проектами:</a:t>
            </a:r>
            <a:endParaRPr lang="ru-RU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управляет проектами разработки программного продукта, включая планирование, организацию ресурсов, контроль выполнения и достижение поставленных целей.</a:t>
            </a:r>
            <a:endParaRPr lang="ru-RU" dirty="0"/>
          </a:p>
          <a:p>
            <a:pPr marL="0" indent="0">
              <a:buNone/>
            </a:pPr>
            <a:r>
              <a:rPr lang="ru-RU" sz="1200" b="1" dirty="0">
                <a:latin typeface="Times New Roman"/>
                <a:cs typeface="Times New Roman"/>
              </a:rPr>
              <a:t>8. Обновление и поддержка: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Компания продолжает обновлять и поддерживать программный продукт после его выпуска. Это может включать исправление ошибок, внесение улучшений и добавление новых функций в соответствии с потребностями пользователей и изменениями на рынке. Работа компании по разработке программных продуктов требует взаимодействия и сотрудничества различных отделов и команд, чтобы достичь успешного результата и удовлетворить потребности клиентов.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Программный продукт – программное средство, предназначенное для поставки, передачи, продажи пользователю, это самостоятельное, отчуждаемое произведение, представляющее собой публикацию текста программы или программ на языке программирования или в виде исполняемого кода.</a:t>
            </a:r>
            <a:endParaRPr lang="ru-RU" dirty="0"/>
          </a:p>
          <a:p>
            <a:pPr marL="0" indent="0">
              <a:buNone/>
            </a:pPr>
            <a:r>
              <a:rPr lang="ru-RU" sz="1200" dirty="0">
                <a:latin typeface="Times New Roman"/>
                <a:cs typeface="Times New Roman"/>
              </a:rPr>
              <a:t>Примеры Программного Продукта - графические и офисные редакторы, приложения обработки видео, </a:t>
            </a:r>
            <a:r>
              <a:rPr lang="en-US" sz="1200" dirty="0">
                <a:latin typeface="Times New Roman"/>
                <a:cs typeface="Times New Roman"/>
              </a:rPr>
              <a:t>WEB</a:t>
            </a:r>
            <a:r>
              <a:rPr lang="ru-RU" sz="1200" dirty="0">
                <a:latin typeface="Times New Roman"/>
                <a:cs typeface="Times New Roman"/>
              </a:rPr>
              <a:t>-браузеры, бухгалтерские программы, антивирусы, компьютерные игры, музыкальные редакторы, мессенджеры и почтовые клиенты.</a:t>
            </a:r>
          </a:p>
        </p:txBody>
      </p:sp>
    </p:spTree>
    <p:extLst>
      <p:ext uri="{BB962C8B-B14F-4D97-AF65-F5344CB8AC3E}">
        <p14:creationId xmlns:p14="http://schemas.microsoft.com/office/powerpoint/2010/main" val="160729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b="1" u="sng" dirty="0">
                <a:latin typeface="Corbel"/>
                <a:ea typeface="+mn-lt"/>
                <a:cs typeface="+mn-lt"/>
              </a:rPr>
              <a:t>Отчёты:</a:t>
            </a:r>
            <a:endParaRPr lang="ru-RU" dirty="0">
              <a:latin typeface="Corbel"/>
            </a:endParaRPr>
          </a:p>
          <a:p>
            <a:pPr marL="0" indent="0">
              <a:buNone/>
            </a:pPr>
            <a:r>
              <a:rPr lang="ru-RU" sz="1400" b="1" dirty="0">
                <a:latin typeface="Calibri"/>
                <a:ea typeface="Calibri"/>
                <a:cs typeface="Calibri"/>
              </a:rPr>
              <a:t>Отчёт «Клиент»</a:t>
            </a: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Отчёт «Компания»: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endParaRPr lang="ru-RU" sz="1400" b="1" dirty="0">
              <a:latin typeface="Corbel"/>
              <a:ea typeface="+mn-lt"/>
              <a:cs typeface="+mn-lt"/>
            </a:endParaRPr>
          </a:p>
          <a:p>
            <a:pPr>
              <a:buNone/>
            </a:pPr>
            <a:r>
              <a:rPr lang="ru-RU" sz="1400" b="1" dirty="0">
                <a:latin typeface="Corbel"/>
                <a:ea typeface="+mn-lt"/>
                <a:cs typeface="+mn-lt"/>
              </a:rPr>
              <a:t>Отчёт «Продукт»:</a:t>
            </a:r>
            <a:endParaRPr lang="ru-RU" dirty="0">
              <a:latin typeface="Corbel"/>
            </a:endParaRPr>
          </a:p>
          <a:p>
            <a:pPr>
              <a:buNone/>
            </a:pPr>
            <a:endParaRPr lang="ru-RU" sz="1400" b="1" dirty="0">
              <a:latin typeface="Corbel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ru-RU" sz="14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Рисунок 1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7C36D5F-BAF1-A8DD-E5C8-7BDF62EA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" y="662854"/>
            <a:ext cx="5986772" cy="182125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AFDE627-FB91-700E-DB86-1DEAE725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" y="2717049"/>
            <a:ext cx="5978172" cy="1809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C9D2A-2E79-41DF-0E15-E4E106CFDE16}"/>
              </a:ext>
            </a:extLst>
          </p:cNvPr>
          <p:cNvSpPr txBox="1"/>
          <p:nvPr/>
        </p:nvSpPr>
        <p:spPr>
          <a:xfrm>
            <a:off x="6099958" y="3958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b="1" dirty="0">
                <a:solidFill>
                  <a:srgbClr val="262626"/>
                </a:solidFill>
                <a:latin typeface="Corbel"/>
                <a:cs typeface="Segoe UI"/>
              </a:rPr>
              <a:t>Отчёт «Сотрудник»:</a:t>
            </a:r>
            <a:r>
              <a:rPr lang="ru-RU" sz="1400" dirty="0">
                <a:latin typeface="Corbel"/>
                <a:cs typeface="Segoe UI"/>
              </a:rPr>
              <a:t>​</a:t>
            </a: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endParaRPr lang="ru-RU" sz="1400" dirty="0">
              <a:solidFill>
                <a:srgbClr val="000000"/>
              </a:solidFill>
              <a:latin typeface="Corbel"/>
              <a:cs typeface="Segoe UI"/>
            </a:endParaRPr>
          </a:p>
          <a:p>
            <a:r>
              <a:rPr lang="ru-RU" sz="1400" b="1" dirty="0">
                <a:solidFill>
                  <a:srgbClr val="262626"/>
                </a:solidFill>
                <a:latin typeface="Corbel"/>
                <a:cs typeface="Segoe UI"/>
              </a:rPr>
              <a:t>Отчёт «Тест»:</a:t>
            </a:r>
          </a:p>
        </p:txBody>
      </p:sp>
      <p:pic>
        <p:nvPicPr>
          <p:cNvPr id="6" name="Рисунок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8CCB11D-FA0E-3774-E51E-DD1741C6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" y="4878161"/>
            <a:ext cx="5981948" cy="178253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95AD59D-B09D-12A0-E2F1-DF9D276BA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43" y="299605"/>
            <a:ext cx="5229844" cy="164720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8CAD642-A352-1F55-3935-2C3FA6202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143" y="2345129"/>
            <a:ext cx="5229844" cy="1653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24CB1-9FA9-284B-6C94-43447F980970}"/>
              </a:ext>
            </a:extLst>
          </p:cNvPr>
          <p:cNvSpPr txBox="1"/>
          <p:nvPr/>
        </p:nvSpPr>
        <p:spPr>
          <a:xfrm>
            <a:off x="6238504" y="41405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Calibri"/>
                <a:ea typeface="Calibri"/>
                <a:cs typeface="Calibri"/>
              </a:rPr>
              <a:t>Схема Данных:</a:t>
            </a:r>
            <a:endParaRPr lang="en-US"/>
          </a:p>
        </p:txBody>
      </p:sp>
      <p:pic>
        <p:nvPicPr>
          <p:cNvPr id="10" name="Рисунок 9" descr="Изображение выглядит как текст, снимок экрана, диаграмм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D04E3032-6B88-4E81-D655-9B40CCC8E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106" y="4136570"/>
            <a:ext cx="3358645" cy="27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7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диаграмма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F79CF6-351F-881D-1A27-D8B608340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707" y="-1105"/>
            <a:ext cx="1759197" cy="68620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36D6F-A10D-4357-9F6C-5125C752B260}"/>
              </a:ext>
            </a:extLst>
          </p:cNvPr>
          <p:cNvSpPr txBox="1"/>
          <p:nvPr/>
        </p:nvSpPr>
        <p:spPr>
          <a:xfrm>
            <a:off x="3958" y="-593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rgbClr val="262626"/>
                </a:solidFill>
                <a:latin typeface="Corbel"/>
              </a:rPr>
              <a:t>EPC Модель</a:t>
            </a:r>
          </a:p>
        </p:txBody>
      </p:sp>
    </p:spTree>
    <p:extLst>
      <p:ext uri="{BB962C8B-B14F-4D97-AF65-F5344CB8AC3E}">
        <p14:creationId xmlns:p14="http://schemas.microsoft.com/office/powerpoint/2010/main" val="109191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91" y="-1742"/>
            <a:ext cx="3780793" cy="691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600" dirty="0" err="1">
                <a:latin typeface="Corbel"/>
              </a:rPr>
              <a:t>Use</a:t>
            </a:r>
            <a:r>
              <a:rPr lang="ru-RU" sz="3600" dirty="0">
                <a:latin typeface="Corbel"/>
              </a:rPr>
              <a:t> Case Модель</a:t>
            </a:r>
            <a:endParaRPr lang="ru-RU" dirty="0"/>
          </a:p>
        </p:txBody>
      </p:sp>
      <p:pic>
        <p:nvPicPr>
          <p:cNvPr id="2" name="Рисунок 1" descr="Изображение выглядит как текст, диаграмма, круг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CE3D844-B3F9-EAFD-9967-0E4B23E2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3" y="613803"/>
            <a:ext cx="9785683" cy="62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5" y="-1742"/>
            <a:ext cx="6096871" cy="6857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600" dirty="0" err="1">
                <a:latin typeface="Corbel"/>
              </a:rPr>
              <a:t>Даталогическая</a:t>
            </a:r>
            <a:r>
              <a:rPr lang="ru-RU" sz="3600" dirty="0">
                <a:latin typeface="Corbel"/>
              </a:rPr>
              <a:t> Модель</a:t>
            </a:r>
          </a:p>
          <a:p>
            <a:pPr marL="0" indent="0">
              <a:buNone/>
            </a:pPr>
            <a:endParaRPr lang="ru-RU" sz="3600" dirty="0"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8A592-3E3E-C2F2-4295-BC56547DB1BF}"/>
              </a:ext>
            </a:extLst>
          </p:cNvPr>
          <p:cNvSpPr txBox="1"/>
          <p:nvPr/>
        </p:nvSpPr>
        <p:spPr>
          <a:xfrm>
            <a:off x="3958" y="637309"/>
            <a:ext cx="6088083" cy="6617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dirty="0" err="1"/>
              <a:t>Задание</a:t>
            </a:r>
            <a:r>
              <a:rPr lang="en-US" sz="1400" b="1" u="sng" dirty="0"/>
              <a:t> 1.</a:t>
            </a:r>
          </a:p>
          <a:p>
            <a:r>
              <a:rPr lang="en-US" dirty="0" err="1"/>
              <a:t>Компания</a:t>
            </a:r>
            <a:r>
              <a:rPr lang="en-US" dirty="0"/>
              <a:t>, </a:t>
            </a:r>
            <a:r>
              <a:rPr lang="en-US" dirty="0" err="1"/>
              <a:t>Клиент</a:t>
            </a:r>
            <a:r>
              <a:rPr lang="en-US" dirty="0"/>
              <a:t>, </a:t>
            </a:r>
            <a:r>
              <a:rPr lang="en-US" dirty="0" err="1"/>
              <a:t>Сотрудник</a:t>
            </a:r>
            <a:r>
              <a:rPr lang="en-US" dirty="0"/>
              <a:t>, </a:t>
            </a:r>
            <a:r>
              <a:rPr lang="en-US" dirty="0" err="1"/>
              <a:t>Продукт</a:t>
            </a:r>
            <a:r>
              <a:rPr lang="en-US" dirty="0"/>
              <a:t>.</a:t>
            </a:r>
          </a:p>
          <a:p>
            <a:r>
              <a:rPr lang="en-US" sz="1400" b="1" u="sng" dirty="0" err="1"/>
              <a:t>Задание</a:t>
            </a:r>
            <a:r>
              <a:rPr lang="en-US" sz="1400" b="1" u="sng" dirty="0"/>
              <a:t> 2.</a:t>
            </a:r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endParaRPr lang="en-US" sz="1400" b="1" u="sng" dirty="0"/>
          </a:p>
          <a:p>
            <a:r>
              <a:rPr lang="en-US" sz="1400" b="1" u="sng" err="1">
                <a:ea typeface="+mn-lt"/>
                <a:cs typeface="+mn-lt"/>
              </a:rPr>
              <a:t>Задание</a:t>
            </a:r>
            <a:r>
              <a:rPr lang="en-US" sz="1400" b="1" u="sng">
                <a:ea typeface="+mn-lt"/>
                <a:cs typeface="+mn-lt"/>
              </a:rPr>
              <a:t> 3.</a:t>
            </a:r>
            <a:endParaRPr lang="en-US"/>
          </a:p>
          <a:p>
            <a:r>
              <a:rPr lang="en-US" sz="1400" dirty="0" err="1">
                <a:ea typeface="+mn-lt"/>
                <a:cs typeface="+mn-lt"/>
              </a:rPr>
              <a:t>Клиент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 err="1">
                <a:ea typeface="+mn-lt"/>
                <a:cs typeface="+mn-lt"/>
              </a:rPr>
              <a:t>id_client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фамилия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имя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отчество</a:t>
            </a:r>
            <a:r>
              <a:rPr lang="en-US" sz="1400" dirty="0">
                <a:ea typeface="+mn-lt"/>
                <a:cs typeface="+mn-lt"/>
              </a:rPr>
              <a:t>);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Компания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 err="1">
                <a:ea typeface="+mn-lt"/>
                <a:cs typeface="+mn-lt"/>
              </a:rPr>
              <a:t>id_compain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кол-во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сотрудников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Название</a:t>
            </a:r>
            <a:r>
              <a:rPr lang="en-US" sz="1400" dirty="0">
                <a:ea typeface="+mn-lt"/>
                <a:cs typeface="+mn-lt"/>
              </a:rPr>
              <a:t>);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Сотрудник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 err="1">
                <a:ea typeface="+mn-lt"/>
                <a:cs typeface="+mn-lt"/>
              </a:rPr>
              <a:t>id_rab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фамилия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имя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отчество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должность</a:t>
            </a:r>
            <a:r>
              <a:rPr lang="en-US" sz="1400" dirty="0">
                <a:ea typeface="+mn-lt"/>
                <a:cs typeface="+mn-lt"/>
              </a:rPr>
              <a:t>);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Продукт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 err="1">
                <a:ea typeface="+mn-lt"/>
                <a:cs typeface="+mn-lt"/>
              </a:rPr>
              <a:t>id_prod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название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кол-во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предназначение</a:t>
            </a:r>
            <a:r>
              <a:rPr lang="en-US" sz="1400" dirty="0">
                <a:ea typeface="+mn-lt"/>
                <a:cs typeface="+mn-lt"/>
              </a:rPr>
              <a:t>).</a:t>
            </a:r>
            <a:endParaRPr lang="en-US" dirty="0"/>
          </a:p>
          <a:p>
            <a:endParaRPr lang="en-US" sz="1400" b="1" u="sng" dirty="0"/>
          </a:p>
          <a:p>
            <a:endParaRPr lang="en-US" sz="1400" b="1" u="sng" dirty="0"/>
          </a:p>
        </p:txBody>
      </p:sp>
      <p:pic>
        <p:nvPicPr>
          <p:cNvPr id="4" name="Рисунок 3" descr="Изображение выглядит как текст, диаграмма, зарисовка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052CCCF8-7890-C7D6-94E5-4F350EEF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" y="1465984"/>
            <a:ext cx="6090804" cy="4222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D08FE-1759-8089-E353-55FB5B5FE53C}"/>
              </a:ext>
            </a:extLst>
          </p:cNvPr>
          <p:cNvSpPr txBox="1"/>
          <p:nvPr/>
        </p:nvSpPr>
        <p:spPr>
          <a:xfrm>
            <a:off x="6099958" y="395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u="sng" err="1">
                <a:ea typeface="+mn-lt"/>
                <a:cs typeface="+mn-lt"/>
              </a:rPr>
              <a:t>Задание</a:t>
            </a:r>
            <a:r>
              <a:rPr lang="en-US" sz="1400" b="1" u="sng">
                <a:ea typeface="+mn-lt"/>
                <a:cs typeface="+mn-lt"/>
              </a:rPr>
              <a:t> 4.</a:t>
            </a:r>
            <a:endParaRPr lang="ru-RU"/>
          </a:p>
          <a:p>
            <a:endParaRPr lang="en-US" dirty="0">
              <a:latin typeface="Gill Sans MT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70ED23F-68FB-7215-CC93-F205FF2F6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79912"/>
              </p:ext>
            </p:extLst>
          </p:nvPr>
        </p:nvGraphicFramePr>
        <p:xfrm>
          <a:off x="6115103" y="291341"/>
          <a:ext cx="6077585" cy="167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45">
                  <a:extLst>
                    <a:ext uri="{9D8B030D-6E8A-4147-A177-3AD203B41FA5}">
                      <a16:colId xmlns:a16="http://schemas.microsoft.com/office/drawing/2014/main" val="144988381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4009315989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9064130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426022028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554625757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3275131026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730118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Наименование поля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Тип данных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Длина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Допустимое значение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Первичный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Внешний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Описание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6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</a:rPr>
                        <a:t>id_client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клиента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253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Фамилия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Фамилия клиента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320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Имя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Имя клиента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90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Отчество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Отчество клиента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818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</a:rPr>
                        <a:t>id_compain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компании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4556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8F99F8CE-F0E8-436C-1616-1E9B014C8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3922"/>
              </p:ext>
            </p:extLst>
          </p:nvPr>
        </p:nvGraphicFramePr>
        <p:xfrm>
          <a:off x="6115103" y="1910146"/>
          <a:ext cx="6077585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45">
                  <a:extLst>
                    <a:ext uri="{9D8B030D-6E8A-4147-A177-3AD203B41FA5}">
                      <a16:colId xmlns:a16="http://schemas.microsoft.com/office/drawing/2014/main" val="3257601612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939319544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811470250"/>
                    </a:ext>
                  </a:extLst>
                </a:gridCol>
                <a:gridCol w="867410">
                  <a:extLst>
                    <a:ext uri="{9D8B030D-6E8A-4147-A177-3AD203B41FA5}">
                      <a16:colId xmlns:a16="http://schemas.microsoft.com/office/drawing/2014/main" val="273993823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3453112765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9170507"/>
                    </a:ext>
                  </a:extLst>
                </a:gridCol>
                <a:gridCol w="845185">
                  <a:extLst>
                    <a:ext uri="{9D8B030D-6E8A-4147-A177-3AD203B41FA5}">
                      <a16:colId xmlns:a16="http://schemas.microsoft.com/office/drawing/2014/main" val="346955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Наименование поля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Тип данных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Длина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Допустимое значение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Первичный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Внешний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Описание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06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</a:rPr>
                        <a:t>id_compain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компании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733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кол-во сотрудников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Количество сотрудников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51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Название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Название компании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54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</a:rPr>
                        <a:t>id_client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клиента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638284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D775CC8C-C726-A9B9-CE84-0C5DA917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74519"/>
              </p:ext>
            </p:extLst>
          </p:nvPr>
        </p:nvGraphicFramePr>
        <p:xfrm>
          <a:off x="6115103" y="3428406"/>
          <a:ext cx="6077585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45">
                  <a:extLst>
                    <a:ext uri="{9D8B030D-6E8A-4147-A177-3AD203B41FA5}">
                      <a16:colId xmlns:a16="http://schemas.microsoft.com/office/drawing/2014/main" val="2290332699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4213825016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1552376867"/>
                    </a:ext>
                  </a:extLst>
                </a:gridCol>
                <a:gridCol w="867410">
                  <a:extLst>
                    <a:ext uri="{9D8B030D-6E8A-4147-A177-3AD203B41FA5}">
                      <a16:colId xmlns:a16="http://schemas.microsoft.com/office/drawing/2014/main" val="33855190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331656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45991783"/>
                    </a:ext>
                  </a:extLst>
                </a:gridCol>
                <a:gridCol w="845185">
                  <a:extLst>
                    <a:ext uri="{9D8B030D-6E8A-4147-A177-3AD203B41FA5}">
                      <a16:colId xmlns:a16="http://schemas.microsoft.com/office/drawing/2014/main" val="3606209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Наименование поля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Тип данных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Длина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Допустимое значение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Первичный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Внешний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Описание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37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</a:rPr>
                        <a:t>id_rab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сотрудника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Фамилия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Фамилия сотрудника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836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Имя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Имя сотрудника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53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Отчество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Отчество сотрудника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647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id_compain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</a:rPr>
                        <a:t>Код компании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28008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CB798390-3C7C-3487-5E31-B3ABDDD72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14320"/>
              </p:ext>
            </p:extLst>
          </p:nvPr>
        </p:nvGraphicFramePr>
        <p:xfrm>
          <a:off x="6095999" y="5343896"/>
          <a:ext cx="6097406" cy="1535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0876">
                  <a:extLst>
                    <a:ext uri="{9D8B030D-6E8A-4147-A177-3AD203B41FA5}">
                      <a16:colId xmlns:a16="http://schemas.microsoft.com/office/drawing/2014/main" val="2401756952"/>
                    </a:ext>
                  </a:extLst>
                </a:gridCol>
                <a:gridCol w="870876">
                  <a:extLst>
                    <a:ext uri="{9D8B030D-6E8A-4147-A177-3AD203B41FA5}">
                      <a16:colId xmlns:a16="http://schemas.microsoft.com/office/drawing/2014/main" val="3181350754"/>
                    </a:ext>
                  </a:extLst>
                </a:gridCol>
                <a:gridCol w="870876">
                  <a:extLst>
                    <a:ext uri="{9D8B030D-6E8A-4147-A177-3AD203B41FA5}">
                      <a16:colId xmlns:a16="http://schemas.microsoft.com/office/drawing/2014/main" val="3100639607"/>
                    </a:ext>
                  </a:extLst>
                </a:gridCol>
                <a:gridCol w="870876">
                  <a:extLst>
                    <a:ext uri="{9D8B030D-6E8A-4147-A177-3AD203B41FA5}">
                      <a16:colId xmlns:a16="http://schemas.microsoft.com/office/drawing/2014/main" val="947310990"/>
                    </a:ext>
                  </a:extLst>
                </a:gridCol>
                <a:gridCol w="870876">
                  <a:extLst>
                    <a:ext uri="{9D8B030D-6E8A-4147-A177-3AD203B41FA5}">
                      <a16:colId xmlns:a16="http://schemas.microsoft.com/office/drawing/2014/main" val="1056181860"/>
                    </a:ext>
                  </a:extLst>
                </a:gridCol>
                <a:gridCol w="871513">
                  <a:extLst>
                    <a:ext uri="{9D8B030D-6E8A-4147-A177-3AD203B41FA5}">
                      <a16:colId xmlns:a16="http://schemas.microsoft.com/office/drawing/2014/main" val="330743668"/>
                    </a:ext>
                  </a:extLst>
                </a:gridCol>
                <a:gridCol w="871513">
                  <a:extLst>
                    <a:ext uri="{9D8B030D-6E8A-4147-A177-3AD203B41FA5}">
                      <a16:colId xmlns:a16="http://schemas.microsoft.com/office/drawing/2014/main" val="2283342424"/>
                    </a:ext>
                  </a:extLst>
                </a:gridCol>
              </a:tblGrid>
              <a:tr h="229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Наименование поля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Тип данных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Длина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Допустимое значение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Первичный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Внешний ключ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Описание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907588"/>
                  </a:ext>
                </a:extLst>
              </a:tr>
              <a:tr h="229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err="1">
                          <a:solidFill>
                            <a:schemeClr val="tx1"/>
                          </a:solidFill>
                          <a:effectLst/>
                        </a:rPr>
                        <a:t>id_prod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Код продукта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07434"/>
                  </a:ext>
                </a:extLst>
              </a:tr>
              <a:tr h="3447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предназначение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Предназначение продукта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175486"/>
                  </a:ext>
                </a:extLst>
              </a:tr>
              <a:tr h="229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название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Текст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Наименование продукта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848057"/>
                  </a:ext>
                </a:extLst>
              </a:tr>
              <a:tr h="229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кол-во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Количество продукта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232206"/>
                  </a:ext>
                </a:extLst>
              </a:tr>
              <a:tr h="2298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err="1">
                          <a:solidFill>
                            <a:schemeClr val="tx1"/>
                          </a:solidFill>
                          <a:effectLst/>
                        </a:rPr>
                        <a:t>id_rab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Код сотрудника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31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14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565" y="225868"/>
            <a:ext cx="5275495" cy="731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600" dirty="0">
                <a:latin typeface="Corbel"/>
              </a:rPr>
              <a:t>Инфологическая Модель</a:t>
            </a:r>
            <a:endParaRPr lang="ru-RU" dirty="0"/>
          </a:p>
        </p:txBody>
      </p:sp>
      <p:pic>
        <p:nvPicPr>
          <p:cNvPr id="2" name="Рисунок 1" descr="Изображение выглядит как диаграмма, текст, линия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30BE6D3C-1B6E-DFAA-B33C-73D7E8CD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683"/>
            <a:ext cx="12192000" cy="49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565" y="-1742"/>
            <a:ext cx="6096871" cy="6857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ru-RU" sz="3600" b="1">
                <a:latin typeface="Corbel"/>
                <a:ea typeface="+mn-lt"/>
                <a:cs typeface="+mn-lt"/>
              </a:rPr>
              <a:t>Нормализация</a:t>
            </a:r>
          </a:p>
          <a:p>
            <a:pPr>
              <a:buNone/>
            </a:pPr>
            <a:br>
              <a:rPr lang="ru-RU" sz="1100" dirty="0">
                <a:latin typeface="Calibri"/>
                <a:ea typeface="Calibri"/>
                <a:cs typeface="Calibri"/>
              </a:rPr>
            </a:br>
            <a:r>
              <a:rPr lang="ru-RU" dirty="0">
                <a:latin typeface="Calibri"/>
                <a:ea typeface="Calibri"/>
                <a:cs typeface="Calibri"/>
              </a:rPr>
              <a:t>Клиент (</a:t>
            </a:r>
            <a:r>
              <a:rPr lang="en-US" dirty="0">
                <a:latin typeface="Calibri"/>
                <a:ea typeface="Calibri"/>
                <a:cs typeface="Calibri"/>
              </a:rPr>
              <a:t>id</a:t>
            </a:r>
            <a:r>
              <a:rPr lang="ru-RU" dirty="0">
                <a:latin typeface="Calibri"/>
                <a:ea typeface="Calibri"/>
                <a:cs typeface="Calibri"/>
              </a:rPr>
              <a:t>_</a:t>
            </a:r>
            <a:r>
              <a:rPr lang="en-US" dirty="0">
                <a:latin typeface="Calibri"/>
                <a:ea typeface="Calibri"/>
                <a:cs typeface="Calibri"/>
              </a:rPr>
              <a:t>client</a:t>
            </a:r>
            <a:r>
              <a:rPr lang="ru-RU" dirty="0">
                <a:latin typeface="Calibri"/>
                <a:ea typeface="Calibri"/>
                <a:cs typeface="Calibri"/>
              </a:rPr>
              <a:t>, фамилия, имя, отчество);</a:t>
            </a:r>
            <a:br>
              <a:rPr lang="ru-RU" dirty="0">
                <a:latin typeface="Calibri"/>
                <a:ea typeface="Calibri"/>
                <a:cs typeface="Calibri"/>
              </a:rPr>
            </a:br>
            <a:r>
              <a:rPr lang="ru-RU" dirty="0">
                <a:latin typeface="Calibri"/>
                <a:ea typeface="Calibri"/>
                <a:cs typeface="Calibri"/>
              </a:rPr>
              <a:t>Компания (</a:t>
            </a:r>
            <a:r>
              <a:rPr lang="en-US" dirty="0">
                <a:latin typeface="Calibri"/>
                <a:ea typeface="Calibri"/>
                <a:cs typeface="Calibri"/>
              </a:rPr>
              <a:t>id</a:t>
            </a:r>
            <a:r>
              <a:rPr lang="ru-RU" dirty="0">
                <a:latin typeface="Calibri"/>
                <a:ea typeface="Calibri"/>
                <a:cs typeface="Calibri"/>
              </a:rPr>
              <a:t>_</a:t>
            </a:r>
            <a:r>
              <a:rPr lang="en-US" dirty="0" err="1">
                <a:latin typeface="Calibri"/>
                <a:ea typeface="Calibri"/>
                <a:cs typeface="Calibri"/>
              </a:rPr>
              <a:t>compain</a:t>
            </a:r>
            <a:r>
              <a:rPr lang="ru-RU" dirty="0">
                <a:latin typeface="Calibri"/>
                <a:ea typeface="Calibri"/>
                <a:cs typeface="Calibri"/>
              </a:rPr>
              <a:t>, кол-во сотрудников, Название);</a:t>
            </a:r>
            <a:br>
              <a:rPr lang="ru-RU" dirty="0">
                <a:latin typeface="Calibri"/>
                <a:ea typeface="Calibri"/>
                <a:cs typeface="Calibri"/>
              </a:rPr>
            </a:br>
            <a:r>
              <a:rPr lang="ru-RU" dirty="0">
                <a:latin typeface="Calibri"/>
                <a:ea typeface="Calibri"/>
                <a:cs typeface="Calibri"/>
              </a:rPr>
              <a:t>Сотрудник (</a:t>
            </a:r>
            <a:r>
              <a:rPr lang="en-US" dirty="0">
                <a:latin typeface="Calibri"/>
                <a:ea typeface="Calibri"/>
                <a:cs typeface="Calibri"/>
              </a:rPr>
              <a:t>id</a:t>
            </a:r>
            <a:r>
              <a:rPr lang="ru-RU" dirty="0">
                <a:latin typeface="Calibri"/>
                <a:ea typeface="Calibri"/>
                <a:cs typeface="Calibri"/>
              </a:rPr>
              <a:t>_</a:t>
            </a:r>
            <a:r>
              <a:rPr lang="en-US" dirty="0" err="1">
                <a:latin typeface="Calibri"/>
                <a:ea typeface="Calibri"/>
                <a:cs typeface="Calibri"/>
              </a:rPr>
              <a:t>rab</a:t>
            </a:r>
            <a:r>
              <a:rPr lang="ru-RU" dirty="0">
                <a:latin typeface="Calibri"/>
                <a:ea typeface="Calibri"/>
                <a:cs typeface="Calibri"/>
              </a:rPr>
              <a:t>, фамилия, имя, отчество, должность);</a:t>
            </a:r>
            <a:br>
              <a:rPr lang="ru-RU" dirty="0">
                <a:latin typeface="Calibri"/>
                <a:ea typeface="Calibri"/>
                <a:cs typeface="Calibri"/>
              </a:rPr>
            </a:br>
            <a:r>
              <a:rPr lang="ru-RU" dirty="0">
                <a:latin typeface="Calibri"/>
                <a:ea typeface="Calibri"/>
                <a:cs typeface="Calibri"/>
              </a:rPr>
              <a:t> Продукт (</a:t>
            </a:r>
            <a:r>
              <a:rPr lang="en-US" dirty="0">
                <a:latin typeface="Calibri"/>
                <a:ea typeface="Calibri"/>
                <a:cs typeface="Calibri"/>
              </a:rPr>
              <a:t>id</a:t>
            </a:r>
            <a:r>
              <a:rPr lang="ru-RU" dirty="0">
                <a:latin typeface="Calibri"/>
                <a:ea typeface="Calibri"/>
                <a:cs typeface="Calibri"/>
              </a:rPr>
              <a:t>_</a:t>
            </a:r>
            <a:r>
              <a:rPr lang="en-US" dirty="0">
                <a:latin typeface="Calibri"/>
                <a:ea typeface="Calibri"/>
                <a:cs typeface="Calibri"/>
              </a:rPr>
              <a:t>prod</a:t>
            </a:r>
            <a:r>
              <a:rPr lang="ru-RU" dirty="0">
                <a:latin typeface="Calibri"/>
                <a:ea typeface="Calibri"/>
                <a:cs typeface="Calibri"/>
              </a:rPr>
              <a:t>, название, кол-во, предназначение).</a:t>
            </a:r>
            <a:endParaRPr lang="ru-RU">
              <a:latin typeface="Corbel"/>
            </a:endParaRPr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660980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AF88BD5-253E-87CF-0677-5995B114B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" y="-622"/>
            <a:ext cx="5275104" cy="17183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9D35C-E292-6F49-9038-7941342255E4}"/>
              </a:ext>
            </a:extLst>
          </p:cNvPr>
          <p:cNvSpPr txBox="1"/>
          <p:nvPr/>
        </p:nvSpPr>
        <p:spPr>
          <a:xfrm>
            <a:off x="-6068" y="171546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</a:rPr>
              <a:t>Этапы разработки</a:t>
            </a:r>
          </a:p>
        </p:txBody>
      </p:sp>
      <p:pic>
        <p:nvPicPr>
          <p:cNvPr id="5" name="Рисунок 4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5C75E76-2E90-A992-614A-7FC79979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3" y="1978699"/>
            <a:ext cx="5745677" cy="4882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CDA43-6EF1-4A3B-A027-D9D89ECE3C6C}"/>
              </a:ext>
            </a:extLst>
          </p:cNvPr>
          <p:cNvSpPr txBox="1"/>
          <p:nvPr/>
        </p:nvSpPr>
        <p:spPr>
          <a:xfrm>
            <a:off x="6098005" y="200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</a:rPr>
              <a:t>Задачи разработки (1 часть)</a:t>
            </a:r>
          </a:p>
        </p:txBody>
      </p:sp>
      <p:pic>
        <p:nvPicPr>
          <p:cNvPr id="7" name="Рисунок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F39F0FA-1B15-860C-3906-3030AD379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98" y="266948"/>
            <a:ext cx="6090806" cy="2840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B2CC8-28CB-AB3F-DF7C-F2E2E178AF3F}"/>
              </a:ext>
            </a:extLst>
          </p:cNvPr>
          <p:cNvSpPr txBox="1"/>
          <p:nvPr/>
        </p:nvSpPr>
        <p:spPr>
          <a:xfrm>
            <a:off x="6099958" y="311133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</a:rPr>
              <a:t>Задачи разработки (2 часть)</a:t>
            </a:r>
          </a:p>
        </p:txBody>
      </p:sp>
      <p:pic>
        <p:nvPicPr>
          <p:cNvPr id="9" name="Рисунок 8" descr="Изображение выглядит как текст, число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5533510-425B-363E-AB0F-04630508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98" y="3380077"/>
            <a:ext cx="6090805" cy="2532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28F1C-1180-4067-B961-30F0D55CE71B}"/>
              </a:ext>
            </a:extLst>
          </p:cNvPr>
          <p:cNvSpPr txBox="1"/>
          <p:nvPr/>
        </p:nvSpPr>
        <p:spPr>
          <a:xfrm>
            <a:off x="6099958" y="590203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  <a:latin typeface="Gill Sans MT"/>
              </a:rPr>
              <a:t>Лист ресурсов</a:t>
            </a:r>
            <a:r>
              <a:rPr lang="ru-RU" sz="1100"/>
              <a:t>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74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C87C9B8-8410-07FB-1C69-E1CFEF50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" y="267195"/>
            <a:ext cx="8328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69461-2B0B-C5CC-5373-AA7787DB2C0C}"/>
              </a:ext>
            </a:extLst>
          </p:cNvPr>
          <p:cNvSpPr txBox="1"/>
          <p:nvPr/>
        </p:nvSpPr>
        <p:spPr>
          <a:xfrm>
            <a:off x="3958" y="39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  <a:latin typeface="Gill Sans MT"/>
              </a:rPr>
              <a:t>Диаграмма Ганта (1 часть)</a:t>
            </a:r>
            <a:r>
              <a:rPr lang="ru-RU" sz="1100"/>
              <a:t>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5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EAA8C-924D-5577-1575-951603E8C438}"/>
              </a:ext>
            </a:extLst>
          </p:cNvPr>
          <p:cNvSpPr txBox="1"/>
          <p:nvPr/>
        </p:nvSpPr>
        <p:spPr>
          <a:xfrm>
            <a:off x="3958" y="39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solidFill>
                  <a:srgbClr val="3B3B3B"/>
                </a:solidFill>
              </a:rPr>
              <a:t>Диаграмма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Ганта</a:t>
            </a:r>
            <a:r>
              <a:rPr lang="en-US" sz="1100" dirty="0">
                <a:solidFill>
                  <a:srgbClr val="3B3B3B"/>
                </a:solidFill>
              </a:rPr>
              <a:t> (2 </a:t>
            </a:r>
            <a:r>
              <a:rPr lang="en-US" sz="1100" dirty="0" err="1">
                <a:solidFill>
                  <a:srgbClr val="3B3B3B"/>
                </a:solidFill>
              </a:rPr>
              <a:t>часть</a:t>
            </a:r>
            <a:r>
              <a:rPr lang="en-US" sz="1100" dirty="0">
                <a:solidFill>
                  <a:srgbClr val="3B3B3B"/>
                </a:solidFill>
              </a:rPr>
              <a:t>)</a:t>
            </a:r>
          </a:p>
        </p:txBody>
      </p:sp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61CC225-1356-5A63-E4E6-869D1F33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" y="270721"/>
            <a:ext cx="6090805" cy="314980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54A2AF3-2CA4-0297-8B40-2EC59F55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58" y="0"/>
            <a:ext cx="4052255" cy="6517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4A4AB-234A-9454-E9C5-5A425FF9B983}"/>
              </a:ext>
            </a:extLst>
          </p:cNvPr>
          <p:cNvSpPr txBox="1"/>
          <p:nvPr/>
        </p:nvSpPr>
        <p:spPr>
          <a:xfrm>
            <a:off x="7107408" y="6519111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</a:rPr>
              <a:t>Выравнивание ресурсов (1 часть)</a:t>
            </a:r>
          </a:p>
        </p:txBody>
      </p:sp>
    </p:spTree>
    <p:extLst>
      <p:ext uri="{BB962C8B-B14F-4D97-AF65-F5344CB8AC3E}">
        <p14:creationId xmlns:p14="http://schemas.microsoft.com/office/powerpoint/2010/main" val="840636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 descr="Изображение выглядит как текст, снимок экрана, число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340ED2B0-4181-0EEF-D817-AD4ACAB8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" y="-1742"/>
            <a:ext cx="3330678" cy="659036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BF66D-CA0A-A1F7-CC49-DC80A86B5B15}"/>
              </a:ext>
            </a:extLst>
          </p:cNvPr>
          <p:cNvSpPr txBox="1"/>
          <p:nvPr/>
        </p:nvSpPr>
        <p:spPr>
          <a:xfrm>
            <a:off x="3958" y="659476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B3B3B"/>
                </a:solidFill>
              </a:rPr>
              <a:t>Выравнивание ресурсов (2 часть)</a:t>
            </a:r>
          </a:p>
        </p:txBody>
      </p:sp>
      <p:pic>
        <p:nvPicPr>
          <p:cNvPr id="5" name="Рисунок 4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D4923ED-ABC7-5086-2F53-7C1AB831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494" y="-1563"/>
            <a:ext cx="3880240" cy="336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AF775-348E-E15C-78A5-B10ABDD64030}"/>
              </a:ext>
            </a:extLst>
          </p:cNvPr>
          <p:cNvSpPr txBox="1"/>
          <p:nvPr/>
        </p:nvSpPr>
        <p:spPr>
          <a:xfrm>
            <a:off x="6098005" y="337084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solidFill>
                  <a:srgbClr val="3B3B3B"/>
                </a:solidFill>
              </a:rPr>
              <a:t>Выравнивание</a:t>
            </a:r>
            <a:r>
              <a:rPr lang="en-US" sz="1100" dirty="0">
                <a:solidFill>
                  <a:srgbClr val="3B3B3B"/>
                </a:solidFill>
              </a:rPr>
              <a:t> </a:t>
            </a:r>
            <a:r>
              <a:rPr lang="en-US" sz="1100" dirty="0" err="1">
                <a:solidFill>
                  <a:srgbClr val="3B3B3B"/>
                </a:solidFill>
              </a:rPr>
              <a:t>ресурсов</a:t>
            </a:r>
            <a:r>
              <a:rPr lang="en-US" sz="1100" dirty="0">
                <a:solidFill>
                  <a:srgbClr val="3B3B3B"/>
                </a:solidFill>
              </a:rPr>
              <a:t> (3 </a:t>
            </a:r>
            <a:r>
              <a:rPr lang="en-US" sz="1100" dirty="0" err="1">
                <a:solidFill>
                  <a:srgbClr val="3B3B3B"/>
                </a:solidFill>
              </a:rPr>
              <a:t>часть</a:t>
            </a:r>
            <a:r>
              <a:rPr lang="en-US" sz="1100" dirty="0">
                <a:solidFill>
                  <a:srgbClr val="3B3B3B"/>
                </a:solidFill>
              </a:rPr>
              <a:t>)</a:t>
            </a:r>
            <a:endParaRPr lang="en-US" sz="1100" dirty="0">
              <a:solidFill>
                <a:srgbClr val="000000"/>
              </a:solidFill>
            </a:endParaRPr>
          </a:p>
          <a:p>
            <a:endParaRPr lang="en-US" sz="1100" dirty="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1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13EA20-C863-009D-B5D0-B99204C5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6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bel"/>
                <a:ea typeface="Calibri"/>
                <a:cs typeface="Calibri"/>
              </a:rPr>
              <a:t>Задание № 3</a:t>
            </a:r>
            <a:endParaRPr lang="ru-RU"/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buNone/>
            </a:pPr>
            <a:endParaRPr lang="ru-RU" dirty="0">
              <a:latin typeface="Corbel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>
                <a:latin typeface="Corbel"/>
                <a:ea typeface="Calibri"/>
                <a:cs typeface="Calibri"/>
              </a:rPr>
              <a:t>Задание № 4</a:t>
            </a:r>
            <a:endParaRPr lang="ru-RU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>
                <a:latin typeface="Corbel"/>
                <a:ea typeface="Calibri"/>
                <a:cs typeface="Calibri"/>
              </a:rPr>
              <a:t>В результате анализа предметной области, я хочу описать процесс автоматизации создания заявки на разработку программного продукта.</a:t>
            </a:r>
            <a:endParaRPr lang="ru-RU" sz="140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Цели и Задачи: Упрощение взаимодействия между клиентами и фирмой – Клиент не будет звонить в компанию, а будет заходить на сайт и делать заказ на разработку программного продукта.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Corbel"/>
                <a:ea typeface="Calibri"/>
                <a:cs typeface="Calibri"/>
              </a:rPr>
              <a:t>Задание № 5</a:t>
            </a:r>
            <a:endParaRPr lang="ru-RU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Группа пользователей, для которой автоматизированная система компании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по разработке программных продуктов будет более востребована, может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включать в себя: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1. Владельцы фирм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2. Рекламные компании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3. Госучреждения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1400" dirty="0">
                <a:latin typeface="Corbel"/>
                <a:ea typeface="Calibri"/>
                <a:cs typeface="Calibri"/>
              </a:rPr>
              <a:t>Функционал заключается в том, что всем приведённым примерам для работы требуется стабильно работающие сайты, которые в свою очередь можно заказать в компании по разработке программных продуктов</a:t>
            </a:r>
            <a:endParaRPr lang="ru-RU" sz="1400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ru-RU" dirty="0">
              <a:solidFill>
                <a:srgbClr val="000000"/>
              </a:solidFill>
              <a:latin typeface="Corbel"/>
              <a:ea typeface="Calibri"/>
              <a:cs typeface="Calibri"/>
            </a:endParaRPr>
          </a:p>
          <a:p>
            <a:endParaRPr lang="ru-RU" dirty="0">
              <a:latin typeface="Corbel"/>
              <a:ea typeface="Calibri"/>
              <a:cs typeface="Calibri"/>
            </a:endParaRPr>
          </a:p>
        </p:txBody>
      </p:sp>
      <p:pic>
        <p:nvPicPr>
          <p:cNvPr id="6" name="Рисунок 5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30FB666-F20E-479C-3AC6-8070F1F2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" y="321747"/>
            <a:ext cx="5136945" cy="2780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D70E9-CFB1-5EDF-2D75-EE7A607E1055}"/>
              </a:ext>
            </a:extLst>
          </p:cNvPr>
          <p:cNvSpPr txBox="1"/>
          <p:nvPr/>
        </p:nvSpPr>
        <p:spPr>
          <a:xfrm>
            <a:off x="6248270" y="-8021"/>
            <a:ext cx="5939641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262626"/>
                </a:solidFill>
                <a:latin typeface="Corbel"/>
              </a:rPr>
              <a:t>Задание № 6</a:t>
            </a:r>
            <a:endParaRPr lang="ru-RU" dirty="0"/>
          </a:p>
          <a:p>
            <a:pPr algn="just"/>
            <a:r>
              <a:rPr lang="ru-RU" sz="1400" dirty="0">
                <a:solidFill>
                  <a:srgbClr val="262626"/>
                </a:solidFill>
                <a:ea typeface="+mn-lt"/>
                <a:cs typeface="+mn-lt"/>
              </a:rPr>
              <a:t>Средства компьютерной техники: Компьютеры (ПК), Ноутбуки.</a:t>
            </a:r>
            <a:endParaRPr lang="ru-RU" dirty="0">
              <a:ea typeface="+mn-lt"/>
              <a:cs typeface="+mn-lt"/>
            </a:endParaRPr>
          </a:p>
          <a:p>
            <a:pPr algn="just"/>
            <a:r>
              <a:rPr lang="ru-RU" sz="1400" dirty="0">
                <a:solidFill>
                  <a:srgbClr val="262626"/>
                </a:solidFill>
                <a:latin typeface="Corbel"/>
                <a:ea typeface="+mn-lt"/>
                <a:cs typeface="+mn-lt"/>
              </a:rPr>
              <a:t>Средства коммуникационной техники: Интернет-соединение, Локальная сеть, Кабельная сеть.</a:t>
            </a:r>
            <a:endParaRPr lang="ru-RU">
              <a:latin typeface="Corbel" panose="020B0503020204020204" pitchFamily="34" charset="0"/>
              <a:ea typeface="+mn-lt"/>
              <a:cs typeface="+mn-lt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latin typeface="Corbel"/>
                <a:ea typeface="+mn-lt"/>
                <a:cs typeface="+mn-lt"/>
              </a:rPr>
              <a:t>Средства организационной техники: Мышки, Микрофоны, Клавиатуры.</a:t>
            </a:r>
            <a:endParaRPr lang="ru-RU">
              <a:solidFill>
                <a:srgbClr val="000000"/>
              </a:solidFill>
              <a:latin typeface="Corbel" panose="020B0503020204020204" pitchFamily="34" charset="0"/>
              <a:ea typeface="+mn-lt"/>
              <a:cs typeface="+mn-lt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latin typeface="Corbel"/>
                <a:ea typeface="+mn-lt"/>
                <a:cs typeface="+mn-lt"/>
              </a:rPr>
              <a:t>Средства оперативной полиграфии: Принтер, Сканер, Факс.</a:t>
            </a:r>
            <a:endParaRPr lang="ru-RU">
              <a:solidFill>
                <a:srgbClr val="000000"/>
              </a:solidFill>
              <a:latin typeface="Corbel" panose="020B0503020204020204" pitchFamily="34" charset="0"/>
              <a:ea typeface="+mn-lt"/>
              <a:cs typeface="+mn-lt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latin typeface="Corbel"/>
                <a:ea typeface="+mn-lt"/>
                <a:cs typeface="+mn-lt"/>
              </a:rPr>
              <a:t>Системное ПО: </a:t>
            </a:r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Windows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332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578" y="-1742"/>
            <a:ext cx="4256194" cy="4448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ru-RU" sz="2800" b="1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Использование ресурсов</a:t>
            </a:r>
            <a:endParaRPr lang="ru-RU" sz="2800" dirty="0">
              <a:latin typeface="Corbel"/>
            </a:endParaRPr>
          </a:p>
          <a:p>
            <a:pPr marL="0" indent="0">
              <a:buNone/>
            </a:pP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2" name="Рисунок 1" descr="Изображение выглядит как текст, число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68AD77FD-4349-DF21-7E2C-D69682E6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6" y="700999"/>
            <a:ext cx="6029066" cy="280475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число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415C29E2-2DE7-8D29-5C48-F3BB00ED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5" y="3884696"/>
            <a:ext cx="5949115" cy="279834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число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28BE6EFE-10A7-51CD-B326-BF601B83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30" y="704348"/>
            <a:ext cx="6029325" cy="280235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число, Параллель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7E4CBEA-F58C-A2C9-F26E-88E0447D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30" y="3883192"/>
            <a:ext cx="6029325" cy="2801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3E4DA-6A25-2FF9-1532-998FEEA76D98}"/>
              </a:ext>
            </a:extLst>
          </p:cNvPr>
          <p:cNvSpPr txBox="1"/>
          <p:nvPr/>
        </p:nvSpPr>
        <p:spPr>
          <a:xfrm>
            <a:off x="2005" y="262689"/>
            <a:ext cx="6075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1)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C160D-2A4E-7749-FCFA-904DD3A9B989}"/>
              </a:ext>
            </a:extLst>
          </p:cNvPr>
          <p:cNvSpPr txBox="1"/>
          <p:nvPr/>
        </p:nvSpPr>
        <p:spPr>
          <a:xfrm>
            <a:off x="2005" y="343100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baseline="0">
                <a:solidFill>
                  <a:srgbClr val="3B3B3B"/>
                </a:solidFill>
                <a:latin typeface="Corbel"/>
              </a:rPr>
              <a:t>1)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4E9AC-7638-2C95-835B-98B8335665E6}"/>
              </a:ext>
            </a:extLst>
          </p:cNvPr>
          <p:cNvSpPr txBox="1"/>
          <p:nvPr/>
        </p:nvSpPr>
        <p:spPr>
          <a:xfrm>
            <a:off x="6168189" y="2225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3)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BA591-9ACD-0E67-DE48-E3498A371FCE}"/>
              </a:ext>
            </a:extLst>
          </p:cNvPr>
          <p:cNvSpPr txBox="1"/>
          <p:nvPr/>
        </p:nvSpPr>
        <p:spPr>
          <a:xfrm>
            <a:off x="6168189" y="343100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4)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635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 descr="Изображение выглядит как текст, число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6D643635-A43D-0CC0-F5DF-A051A7F7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" y="423078"/>
            <a:ext cx="6096871" cy="2832913"/>
          </a:xfrm>
        </p:spPr>
      </p:pic>
      <p:pic>
        <p:nvPicPr>
          <p:cNvPr id="6" name="Рисунок 5" descr="Изображение выглядит как текст, снимок экрана, число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E4A15287-FE30-CAE0-4657-0C1F7F0A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3761921"/>
            <a:ext cx="6092825" cy="283572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9880047-3253-163F-A734-DC36A48DA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73" y="1171349"/>
            <a:ext cx="5993040" cy="107723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че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97BE339-5746-7C57-809E-29EDA7FB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372" y="2889703"/>
            <a:ext cx="5993040" cy="108766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чек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7CC39792-2659-B9DB-FAB4-3C2EEAD8A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372" y="4640489"/>
            <a:ext cx="5993040" cy="1087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AFEF92-C79E-4C0A-D5CF-065BCA1573A8}"/>
              </a:ext>
            </a:extLst>
          </p:cNvPr>
          <p:cNvSpPr txBox="1"/>
          <p:nvPr/>
        </p:nvSpPr>
        <p:spPr>
          <a:xfrm>
            <a:off x="-1814" y="-9252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5)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629A-3F96-9867-E7C9-C8B15B171DC5}"/>
              </a:ext>
            </a:extLst>
          </p:cNvPr>
          <p:cNvSpPr txBox="1"/>
          <p:nvPr/>
        </p:nvSpPr>
        <p:spPr>
          <a:xfrm>
            <a:off x="-1814" y="324575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6)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60D4C-40DE-9A5B-E34D-C25F1DC47D73}"/>
              </a:ext>
            </a:extLst>
          </p:cNvPr>
          <p:cNvSpPr txBox="1"/>
          <p:nvPr/>
        </p:nvSpPr>
        <p:spPr>
          <a:xfrm>
            <a:off x="6193971" y="65132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7)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81FFC-9007-02A6-9643-B899DFE47C7B}"/>
              </a:ext>
            </a:extLst>
          </p:cNvPr>
          <p:cNvSpPr txBox="1"/>
          <p:nvPr/>
        </p:nvSpPr>
        <p:spPr>
          <a:xfrm>
            <a:off x="6193971" y="23749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8)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AB7A8-BFBD-E63F-82E7-72FFC27F53DF}"/>
              </a:ext>
            </a:extLst>
          </p:cNvPr>
          <p:cNvSpPr txBox="1"/>
          <p:nvPr/>
        </p:nvSpPr>
        <p:spPr>
          <a:xfrm>
            <a:off x="6193971" y="412568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3B3B3B"/>
                </a:solidFill>
                <a:latin typeface="Corbel"/>
              </a:rPr>
              <a:t>9)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21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5" y="-1742"/>
            <a:ext cx="6096871" cy="6857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>
                <a:ea typeface="+mn-lt"/>
                <a:cs typeface="+mn-lt"/>
              </a:rPr>
              <a:t>Анализ предметной области и ТЗ</a:t>
            </a:r>
            <a:endParaRPr lang="ru-RU"/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pic>
        <p:nvPicPr>
          <p:cNvPr id="2" name="Рисунок 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7A39336-DB81-E91F-6206-F84EAE4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" y="532720"/>
            <a:ext cx="4914900" cy="601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63BCB-4DFF-1B44-9338-13878E9F215A}"/>
              </a:ext>
            </a:extLst>
          </p:cNvPr>
          <p:cNvSpPr txBox="1"/>
          <p:nvPr/>
        </p:nvSpPr>
        <p:spPr>
          <a:xfrm>
            <a:off x="5758543" y="-18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База данных и </a:t>
            </a:r>
            <a:r>
              <a:rPr lang="en-US" b="1">
                <a:latin typeface="Calibri"/>
                <a:ea typeface="Calibri"/>
                <a:cs typeface="Times New Roman"/>
              </a:rPr>
              <a:t>Project</a:t>
            </a:r>
            <a:endParaRPr lang="en-US"/>
          </a:p>
        </p:txBody>
      </p:sp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FFD238B-FED8-7A4F-1051-2D20A703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222" y="388485"/>
            <a:ext cx="4293054" cy="3150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F9443-7B6C-4C86-736C-BF5079ECE310}"/>
              </a:ext>
            </a:extLst>
          </p:cNvPr>
          <p:cNvSpPr txBox="1"/>
          <p:nvPr/>
        </p:nvSpPr>
        <p:spPr>
          <a:xfrm>
            <a:off x="5758543" y="35360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Calibri"/>
                <a:ea typeface="Calibri"/>
                <a:cs typeface="Calibri"/>
              </a:rPr>
              <a:t>Модели</a:t>
            </a:r>
          </a:p>
        </p:txBody>
      </p:sp>
      <p:pic>
        <p:nvPicPr>
          <p:cNvPr id="9" name="Рисунок 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F87BB40-2530-67DA-6718-EE942429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28" y="3903663"/>
            <a:ext cx="4025900" cy="29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B5FB0C-4910-259A-83CE-DD6A9CBE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22" y="-1742"/>
            <a:ext cx="2450157" cy="462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ru-RU" b="1" dirty="0">
                <a:ea typeface="+mn-lt"/>
                <a:cs typeface="+mn-lt"/>
              </a:rPr>
              <a:t>Отдельная ветка ТЗ</a:t>
            </a:r>
            <a:endParaRPr lang="ru-RU">
              <a:ea typeface="+mn-lt"/>
              <a:cs typeface="+mn-lt"/>
            </a:endParaRPr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pic>
        <p:nvPicPr>
          <p:cNvPr id="2" name="Рисунок 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1D1D35A-085C-D00C-F6A3-B3FCD847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6" y="335642"/>
            <a:ext cx="3904925" cy="6522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F4664-2C83-72ED-45C6-377A8C33967B}"/>
              </a:ext>
            </a:extLst>
          </p:cNvPr>
          <p:cNvSpPr txBox="1"/>
          <p:nvPr/>
        </p:nvSpPr>
        <p:spPr>
          <a:xfrm>
            <a:off x="5912757" y="-1814"/>
            <a:ext cx="628105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 err="1">
                <a:latin typeface="Times New Roman"/>
                <a:cs typeface="Times New Roman"/>
              </a:rPr>
              <a:t>Финальный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результат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br>
              <a:rPr lang="en-US" sz="1400" dirty="0">
                <a:latin typeface="Times New Roman"/>
                <a:ea typeface="+mn-lt"/>
                <a:cs typeface="Times New Roman"/>
              </a:rPr>
            </a:b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1400" dirty="0">
                <a:ea typeface="+mn-lt"/>
                <a:cs typeface="+mn-lt"/>
                <a:hlinkClick r:id="rId3"/>
              </a:rPr>
              <a:t>https://github.com/Ponomaretti/Itogovaya_rabota_Ponomarenko/branches</a:t>
            </a:r>
            <a:endParaRPr lang="en-US"/>
          </a:p>
          <a:p>
            <a:pPr algn="just"/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D5CCDC9-1BD9-92E9-B216-66AFAF11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02" y="332921"/>
            <a:ext cx="2028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D62D64-FDD1-CE69-01C4-9E0E8226A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sz="2200" b="1">
                <a:solidFill>
                  <a:srgbClr val="3B3B3B"/>
                </a:solidFill>
                <a:latin typeface="Times New Roman"/>
                <a:cs typeface="Times New Roman"/>
              </a:rPr>
              <a:t>Копания по разработке программных продуктов</a:t>
            </a:r>
            <a:r>
              <a:rPr lang="ru-RU" sz="2200" b="1">
                <a:latin typeface="Times New Roman"/>
                <a:cs typeface="Times New Roman"/>
              </a:rPr>
              <a:t>.</a:t>
            </a:r>
            <a:endParaRPr lang="ru-RU"/>
          </a:p>
          <a:p>
            <a:pPr>
              <a:buNone/>
            </a:pPr>
            <a:r>
              <a:rPr lang="ru-RU" sz="1600" b="1">
                <a:solidFill>
                  <a:srgbClr val="3B3B3B"/>
                </a:solidFill>
                <a:latin typeface="Times New Roman"/>
                <a:cs typeface="Times New Roman"/>
              </a:rPr>
              <a:t>1. Общие сведения</a:t>
            </a:r>
            <a:endParaRPr lang="ru-RU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1.1. Наименование системы</a:t>
            </a:r>
            <a:endParaRPr lang="ru-RU" dirty="0"/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1.1.1. Полное наименование системы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3B3B3B"/>
                </a:solidFill>
                <a:latin typeface="Times New Roman"/>
                <a:cs typeface="Times New Roman"/>
              </a:rPr>
              <a:t>Копания по разработке программных продуктов.</a:t>
            </a:r>
            <a:endParaRPr lang="ru-RU" dirty="0"/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1.1.2. Краткое наименование системы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3B3B3B"/>
                </a:solidFill>
                <a:latin typeface="Times New Roman"/>
                <a:cs typeface="Times New Roman"/>
              </a:rPr>
              <a:t>БД для КРПП.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1.2. Основания для проведения работ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Работа выполняется на основании договора №148 от 24.01.2024 между Антоном Соколовым Николаевичем и Пономаренко Евгением Александровичем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Corbel"/>
                <a:ea typeface="+mn-lt"/>
                <a:cs typeface="+mn-lt"/>
              </a:rPr>
              <a:t> </a:t>
            </a:r>
            <a:r>
              <a:rPr lang="x-none" sz="1400" b="1">
                <a:ea typeface="+mn-lt"/>
                <a:cs typeface="+mn-lt"/>
              </a:rPr>
              <a:t>1.3. </a:t>
            </a:r>
            <a:r>
              <a:rPr lang="x-none" sz="1400" b="1">
                <a:solidFill>
                  <a:srgbClr val="3B3B3B"/>
                </a:solidFill>
                <a:ea typeface="+mn-lt"/>
                <a:cs typeface="+mn-lt"/>
              </a:rPr>
              <a:t>Наименование организаций – Заказчика и Разработчика</a:t>
            </a:r>
            <a:endParaRPr lang="ru-RU"/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1.3.1. Заказчик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Заказчик: ОАО Антон Соколов Николаевич</a:t>
            </a:r>
            <a:b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 Адрес фактический: г. Москва ...</a:t>
            </a:r>
            <a:b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 Телефон / Факс: +7 (495) 33 32 43</a:t>
            </a:r>
            <a:endParaRPr lang="ru-RU" dirty="0"/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1.3.2. Разработчик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Разработчик: ЗАО Пономаренко Евгений Александрович</a:t>
            </a:r>
            <a:b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 Адрес фактический: г. Саратов ул. Стрельбище</a:t>
            </a:r>
            <a:b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 Телефон / Факс: 8 800 555 35 35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1.4. Плановые сроки начала и окончания работы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Плановые сроки: 30.01.2024 - 30.12.2024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1.5. Источники и порядок финансирования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3B3B3B"/>
                </a:solidFill>
                <a:latin typeface="Times New Roman"/>
                <a:cs typeface="Times New Roman"/>
              </a:rPr>
              <a:t>Финансирование выделяется из бюджета предпринимателя.</a:t>
            </a:r>
            <a:endParaRPr lang="ru-RU" dirty="0"/>
          </a:p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1.6. Порядок оформления и предъявления заказчику результатов работ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ea typeface="+mn-lt"/>
                <a:cs typeface="+mn-lt"/>
              </a:rPr>
              <a:t>Работы по созданию базы данных сдаются Разработчиком поэтапно в соответствии с календарным планом Проекта. По окончании каждого из этапов работ Разработчик сдает Заказчику соответствующие отчетные документы этапа, состав которых определены Договором.</a:t>
            </a:r>
            <a:endParaRPr lang="ru-RU" dirty="0"/>
          </a:p>
          <a:p>
            <a:pPr marL="0" indent="0">
              <a:buNone/>
            </a:pPr>
            <a:endParaRPr lang="ru-RU" dirty="0"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9D38A-B474-7D8D-C8A6-3E8A498E061E}"/>
              </a:ext>
            </a:extLst>
          </p:cNvPr>
          <p:cNvSpPr txBox="1"/>
          <p:nvPr/>
        </p:nvSpPr>
        <p:spPr>
          <a:xfrm>
            <a:off x="6103257" y="-1814"/>
            <a:ext cx="6090557" cy="643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 dirty="0">
                <a:solidFill>
                  <a:srgbClr val="3B3B3B"/>
                </a:solidFill>
                <a:latin typeface="Times New Roman"/>
              </a:rPr>
              <a:t>2. Назначение и цели создания системы</a:t>
            </a:r>
            <a:endParaRPr lang="ru-RU" dirty="0"/>
          </a:p>
          <a:p>
            <a:r>
              <a:rPr lang="ru-RU" sz="1400" b="1" dirty="0">
                <a:solidFill>
                  <a:srgbClr val="3B3B3B"/>
                </a:solidFill>
                <a:latin typeface="Times New Roman"/>
              </a:rPr>
              <a:t>2.1. Назначение системы</a:t>
            </a:r>
            <a:endParaRPr lang="ru-RU" dirty="0"/>
          </a:p>
          <a:p>
            <a:r>
              <a:rPr lang="ru-RU" sz="2000" dirty="0">
                <a:solidFill>
                  <a:srgbClr val="3B3B3B"/>
                </a:solidFill>
                <a:latin typeface="Times New Roman"/>
              </a:rPr>
              <a:t>БД КРП предназначена для повышения эффективности предприятия при создании программных продуктов. В БД записывается и хранится информация о заказчиках, что упрощает поиск информации.</a:t>
            </a:r>
            <a:endParaRPr lang="ru-RU" dirty="0"/>
          </a:p>
          <a:p>
            <a:r>
              <a:rPr lang="ru-RU" sz="2000" dirty="0">
                <a:solidFill>
                  <a:srgbClr val="3B3B3B"/>
                </a:solidFill>
                <a:latin typeface="Times New Roman"/>
              </a:rPr>
              <a:t>В рамках проекта автоматизируется информационно-аналитическая деятельность в следующих бизнес-процессах:</a:t>
            </a:r>
            <a:br>
              <a:rPr lang="ru-RU" sz="2000" dirty="0">
                <a:solidFill>
                  <a:srgbClr val="3B3B3B"/>
                </a:solidFill>
                <a:latin typeface="Times New Roman"/>
              </a:rPr>
            </a:br>
            <a:r>
              <a:rPr lang="ru-RU" sz="2000" dirty="0">
                <a:solidFill>
                  <a:srgbClr val="3B3B3B"/>
                </a:solidFill>
                <a:latin typeface="Times New Roman"/>
              </a:rPr>
              <a:t> 1. Распределения персонала разработчиков;</a:t>
            </a:r>
            <a:br>
              <a:rPr lang="ru-RU" sz="2000" dirty="0">
                <a:solidFill>
                  <a:srgbClr val="3B3B3B"/>
                </a:solidFill>
                <a:latin typeface="Times New Roman"/>
              </a:rPr>
            </a:br>
            <a:r>
              <a:rPr lang="ru-RU" sz="2000" dirty="0">
                <a:solidFill>
                  <a:srgbClr val="3B3B3B"/>
                </a:solidFill>
                <a:latin typeface="Times New Roman"/>
              </a:rPr>
              <a:t> 2. Контроль за выполнением заказов;</a:t>
            </a:r>
            <a:br>
              <a:rPr lang="ru-RU" sz="2000" dirty="0">
                <a:solidFill>
                  <a:srgbClr val="3B3B3B"/>
                </a:solidFill>
                <a:latin typeface="Times New Roman"/>
              </a:rPr>
            </a:br>
            <a:r>
              <a:rPr lang="ru-RU" sz="2000" dirty="0">
                <a:solidFill>
                  <a:srgbClr val="3B3B3B"/>
                </a:solidFill>
                <a:latin typeface="Times New Roman"/>
              </a:rPr>
              <a:t> 3. Взаимодействие с заказчиками;</a:t>
            </a:r>
            <a:endParaRPr lang="ru-RU" dirty="0"/>
          </a:p>
          <a:p>
            <a:r>
              <a:rPr lang="ru-RU" sz="1400" b="1" dirty="0">
                <a:solidFill>
                  <a:srgbClr val="3B3B3B"/>
                </a:solidFill>
                <a:latin typeface="Times New Roman"/>
              </a:rPr>
              <a:t>2.2. Цели создания системы</a:t>
            </a:r>
            <a:endParaRPr lang="ru-RU" dirty="0"/>
          </a:p>
          <a:p>
            <a:r>
              <a:rPr lang="ru-RU" sz="1600" dirty="0">
                <a:solidFill>
                  <a:srgbClr val="3B3B3B"/>
                </a:solidFill>
                <a:latin typeface="Times New Roman"/>
              </a:rPr>
              <a:t>БД КРПП создаётся с целью:</a:t>
            </a:r>
            <a:br>
              <a:rPr lang="ru-RU" sz="1600" dirty="0">
                <a:latin typeface="Times New Roman"/>
              </a:rPr>
            </a:br>
            <a:r>
              <a:rPr lang="ru-RU" sz="1600" dirty="0">
                <a:solidFill>
                  <a:srgbClr val="3B3B3B"/>
                </a:solidFill>
                <a:latin typeface="Times New Roman"/>
              </a:rPr>
              <a:t> - Учёта данных персонала;</a:t>
            </a:r>
            <a:br>
              <a:rPr lang="ru-RU" sz="1600" dirty="0">
                <a:latin typeface="Times New Roman"/>
              </a:rPr>
            </a:br>
            <a:r>
              <a:rPr lang="ru-RU" sz="1600" dirty="0">
                <a:solidFill>
                  <a:srgbClr val="3B3B3B"/>
                </a:solidFill>
                <a:latin typeface="Times New Roman"/>
              </a:rPr>
              <a:t> -Учёта информации о заказах;</a:t>
            </a:r>
            <a:br>
              <a:rPr lang="ru-RU" sz="1600" dirty="0">
                <a:latin typeface="Times New Roman"/>
              </a:rPr>
            </a:br>
            <a:r>
              <a:rPr lang="ru-RU" sz="1600" dirty="0">
                <a:solidFill>
                  <a:srgbClr val="3B3B3B"/>
                </a:solidFill>
                <a:latin typeface="Times New Roman"/>
              </a:rPr>
              <a:t> -Учёта информации о клиентах;</a:t>
            </a:r>
            <a:endParaRPr lang="ru-RU" sz="1600">
              <a:latin typeface="Corbel"/>
            </a:endParaRPr>
          </a:p>
          <a:p>
            <a:r>
              <a:rPr lang="ru-RU" sz="1600" dirty="0">
                <a:solidFill>
                  <a:srgbClr val="3B3B3B"/>
                </a:solidFill>
                <a:latin typeface="Times New Roman"/>
              </a:rPr>
              <a:t>В результате создания БД должны быть улучшены значения следующих показателей:</a:t>
            </a:r>
            <a:br>
              <a:rPr lang="ru-RU" sz="1600" dirty="0">
                <a:latin typeface="Times New Roman"/>
              </a:rPr>
            </a:br>
            <a:r>
              <a:rPr lang="ru-RU" sz="1600" dirty="0">
                <a:solidFill>
                  <a:srgbClr val="3B3B3B"/>
                </a:solidFill>
                <a:latin typeface="Times New Roman"/>
              </a:rPr>
              <a:t> - Эффективность реализации проектов;</a:t>
            </a:r>
            <a:br>
              <a:rPr lang="ru-RU" sz="1600" dirty="0">
                <a:latin typeface="Times New Roman"/>
              </a:rPr>
            </a:br>
            <a:r>
              <a:rPr lang="ru-RU" sz="1600" dirty="0">
                <a:solidFill>
                  <a:srgbClr val="3B3B3B"/>
                </a:solidFill>
                <a:latin typeface="Times New Roman"/>
              </a:rPr>
              <a:t> - Эффективность взаимодействия с клиентами;</a:t>
            </a:r>
            <a:endParaRPr lang="ru-RU" sz="1600">
              <a:latin typeface="Corbel"/>
            </a:endParaRPr>
          </a:p>
          <a:p>
            <a:endParaRPr lang="ru-RU" sz="2000" b="1" dirty="0">
              <a:solidFill>
                <a:srgbClr val="3B3B3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04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600" b="1">
                <a:latin typeface="Times New Roman"/>
                <a:cs typeface="Times New Roman"/>
              </a:rPr>
              <a:t>3. </a:t>
            </a:r>
            <a:r>
              <a:rPr lang="ru-RU" sz="1600" b="1">
                <a:solidFill>
                  <a:srgbClr val="3B3B3B"/>
                </a:solidFill>
                <a:latin typeface="Times New Roman"/>
                <a:cs typeface="Times New Roman"/>
              </a:rPr>
              <a:t>Характеристика объектов автоматизации</a:t>
            </a:r>
            <a:endParaRPr lang="ru-RU"/>
          </a:p>
          <a:p>
            <a:pPr marL="0" indent="0">
              <a:buNone/>
            </a:pP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Приводятся краткие сведения об области деятельности Заказчика (или подразделения организационной структуры Заказчика, для нужд которого разрабатывается система) и сферы автоматизации с указанием ссылок на ранее разработанные документы, содержащие более подробные сведения об организации заказчика.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&lt;Приводится описание организационной структуры&gt;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Как правило, объектом автоматизации являются бизнес-процессы, выполняемые в структурных подразделениях Заказчика. Следовательно, применительно к данному ТЗ, объектами автоматизации будут являться бизнес-процессы, выполняемые в &lt;указать в каком подразделении&gt;.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Выделены следующие процессы в деятельности &lt;указать подразделение Заказчика&gt;, в рамках которых производится анализ информации и вынесены соответствующие выводы о возможности их автоматизации:</a:t>
            </a:r>
            <a:endParaRPr lang="ru-RU" sz="1200" dirty="0"/>
          </a:p>
          <a:p>
            <a:endParaRPr lang="ru-RU" dirty="0">
              <a:latin typeface="Corbel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4761788-5090-031A-8101-DF542D43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63428"/>
              </p:ext>
            </p:extLst>
          </p:nvPr>
        </p:nvGraphicFramePr>
        <p:xfrm>
          <a:off x="375" y="2787868"/>
          <a:ext cx="6233796" cy="3004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7932">
                  <a:extLst>
                    <a:ext uri="{9D8B030D-6E8A-4147-A177-3AD203B41FA5}">
                      <a16:colId xmlns:a16="http://schemas.microsoft.com/office/drawing/2014/main" val="10118270"/>
                    </a:ext>
                  </a:extLst>
                </a:gridCol>
                <a:gridCol w="2077932">
                  <a:extLst>
                    <a:ext uri="{9D8B030D-6E8A-4147-A177-3AD203B41FA5}">
                      <a16:colId xmlns:a16="http://schemas.microsoft.com/office/drawing/2014/main" val="3587039477"/>
                    </a:ext>
                  </a:extLst>
                </a:gridCol>
                <a:gridCol w="2077932">
                  <a:extLst>
                    <a:ext uri="{9D8B030D-6E8A-4147-A177-3AD203B41FA5}">
                      <a16:colId xmlns:a16="http://schemas.microsoft.com/office/drawing/2014/main" val="965913805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Подразделение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Процесс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Возможность автоматизации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4055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Отдел сбора информации о клиентах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Сбор и хранение информации о всех клиентах автомастерской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Возможна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6222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Отдел сбора информации о финансах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Сбор, хранение и применение информации о затратах и прибыли для повышения эффективности работы автомастерской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Возможна</a:t>
                      </a:r>
                      <a:endParaRPr lang="ru-RU"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919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22208E-48B5-1C4F-DF75-56FE78B9A886}"/>
              </a:ext>
            </a:extLst>
          </p:cNvPr>
          <p:cNvSpPr txBox="1"/>
          <p:nvPr/>
        </p:nvSpPr>
        <p:spPr>
          <a:xfrm>
            <a:off x="6238503" y="3958"/>
            <a:ext cx="5949538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>
                <a:solidFill>
                  <a:srgbClr val="3B3B3B"/>
                </a:solidFill>
                <a:latin typeface="Times New Roman"/>
              </a:rPr>
              <a:t>4. Требования к системе</a:t>
            </a:r>
            <a:endParaRPr lang="ru-RU"/>
          </a:p>
          <a:p>
            <a:r>
              <a:rPr lang="ru-RU" sz="1400" b="1" dirty="0">
                <a:solidFill>
                  <a:srgbClr val="3B3B3B"/>
                </a:solidFill>
                <a:latin typeface="Times New Roman"/>
              </a:rPr>
              <a:t>4.1. Требования к системе в целом</a:t>
            </a:r>
            <a:endParaRPr lang="ru-RU" dirty="0"/>
          </a:p>
          <a:p>
            <a:r>
              <a:rPr lang="ru-RU" sz="1200" b="1" dirty="0">
                <a:solidFill>
                  <a:srgbClr val="3B3B3B"/>
                </a:solidFill>
                <a:latin typeface="Times New Roman"/>
              </a:rPr>
              <a:t>4.1.1. Требования к структуре и функционированию системы</a:t>
            </a:r>
            <a:endParaRPr lang="ru-RU" dirty="0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База данных должна быть централизованной, т.е. все данные должны располагаться в центральном хранилище. Информационная система должна иметь трехуровневую архитектуру: уровень первый - источник, второй - хранилище данных, третий - отчетность.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В Системе предлагается выделить следующие функциональные подсистемы: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- подсистема обработки данных, которая предназначена для реализации ввода данных;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- подсистема хранения данных, которая предназначена для хранения данных в таблицах;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- подсистема формирования отчетности.</a:t>
            </a:r>
            <a:endParaRPr lang="ru-RU"/>
          </a:p>
          <a:p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1. Определяются требования к режимам функционирования системы.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2. Система должна стабильно работать.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3. Персональный компьютер должен иметь бесперебойное питание.</a:t>
            </a:r>
            <a:endParaRPr lang="ru-RU"/>
          </a:p>
          <a:p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4.1.2. Требования к численности и квалификации персонала системы и режиму его работы</a:t>
            </a:r>
            <a:endParaRPr lang="ru-RU"/>
          </a:p>
          <a:p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В состав персонала, необходимого для обеспечения эксплуатации базы данных в рамках соответствующих подразделений Заказчика, необходимо выделение следующих ответственных лиц: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Руководитель эксплуатирующего подразделения - 1 человек.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Администратор подсистемы сбора, обработки и загрузки данных - 2 человека.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Администратор подсистемы хранения данных - 2 человека.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Администратор подсистемы формирования отчетности - 1 человек.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  <a:t> 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Данные лица должны выполнять следующие функциональные обязанности.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Руководитель эксплуатирующего подразделения - на всем протяжении функционирования базы данных обеспечивает общее руководство группой сопровождения.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endParaRPr lang="x-none" sz="1400" dirty="0">
              <a:solidFill>
                <a:srgbClr val="3B3B3B"/>
              </a:solidFill>
              <a:latin typeface="Gill Sans MT"/>
            </a:endParaRPr>
          </a:p>
          <a:p>
            <a:endParaRPr lang="ru-RU" sz="1200" dirty="0">
              <a:solidFill>
                <a:srgbClr val="3B3B3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79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x-none" sz="1400">
                <a:solidFill>
                  <a:srgbClr val="3B3B3B"/>
                </a:solidFill>
                <a:latin typeface="Gill Sans MT"/>
              </a:rPr>
              <a:t>- Администратор подсистемы сбора, обработки и загрузки данных - на всем протяжении функционирования базы данных обеспечивает контроль, подготовку и загрузку данных из внешних источников в хранилище данных.</a:t>
            </a:r>
            <a:br>
              <a:rPr lang="x-none" sz="1400" dirty="0">
                <a:solidFill>
                  <a:srgbClr val="3B3B3B"/>
                </a:solidFill>
                <a:latin typeface="Gill Sans MT"/>
              </a:rPr>
            </a:br>
            <a:r>
              <a:rPr lang="x-none" sz="1400">
                <a:solidFill>
                  <a:srgbClr val="3B3B3B"/>
                </a:solidFill>
                <a:latin typeface="Gill Sans MT"/>
              </a:rPr>
              <a:t> - Администратор подсистемы хранения данных - на всем протяжении функционирования базы данных обеспечивает распределение дискового пространства, модификацию структур, оптимизацию производительности.</a:t>
            </a:r>
            <a:br>
              <a:rPr lang="x-none" sz="1400" dirty="0">
                <a:solidFill>
                  <a:srgbClr val="3B3B3B"/>
                </a:solidFill>
                <a:latin typeface="Gill Sans MT"/>
              </a:rPr>
            </a:br>
            <a:r>
              <a:rPr lang="x-none" sz="1400">
                <a:solidFill>
                  <a:srgbClr val="3B3B3B"/>
                </a:solidFill>
                <a:latin typeface="Gill Sans MT"/>
              </a:rPr>
              <a:t> - Администратор подсистемы формирования отчетности - на всем протяжении функционирования базы данных обеспечивает поддержку пользователей, формирование отчетности</a:t>
            </a:r>
          </a:p>
          <a:p>
            <a:pPr>
              <a:buNone/>
            </a:pP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К квалификации персонала, эксплуатирующего Систему, предъявляются следующие требования: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Конечный пользователь - знание соответствующей предметной области; знания и навыки работы с аналитическими приложениями.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Администратор подсистемы сбора, обработки и загрузки данных - знание методологии проектирования хранилищ данных; знание методологии проектирования ETL процедур; знание интерфейсов интеграции БД с источниками данных; знание СУБД; знание языка запросов SQL.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Администратор подсистемы хранения данных - глубокие знания СУБД; знание архитектуры «Звезда» и «Снежинка»; опыт администрирования СУБД; знание и навыки операций архивирования и восстановления данных; знание и навыки оптимизации работы СУБД.</a:t>
            </a:r>
            <a:endParaRPr lang="x-none"/>
          </a:p>
          <a:p>
            <a:pPr>
              <a:buNone/>
            </a:pP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- Администратор подсистемы формирования отчетности - понимание принципов многомерного анализа; знание методологии проектирования хранилищ данных; знание и навыки администрирования приложения; знание языка запросов SQL; знание инструментов разработки.</a:t>
            </a:r>
            <a:endParaRPr lang="x-none"/>
          </a:p>
          <a:p>
            <a:pPr>
              <a:buNone/>
            </a:pPr>
            <a:r>
              <a:rPr lang="x-none" sz="1400" b="1">
                <a:solidFill>
                  <a:srgbClr val="3B3B3B"/>
                </a:solidFill>
                <a:latin typeface="Times New Roman"/>
                <a:cs typeface="Times New Roman"/>
              </a:rPr>
              <a:t>4.1.2.1.</a:t>
            </a:r>
            <a:endParaRPr lang="x-none"/>
          </a:p>
          <a:p>
            <a:pPr>
              <a:buNone/>
            </a:pP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В состав персонала, необходимого для обеспечения эксплуатации КРПП в рамках соответствующих подразделений Заказчика, необходимо выделение следующих ответственных лиц:</a:t>
            </a:r>
            <a:endParaRPr lang="x-none"/>
          </a:p>
          <a:p>
            <a:pPr>
              <a:buNone/>
            </a:pP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1)Руководитель – 1 человек.</a:t>
            </a:r>
            <a:endParaRPr lang="x-none"/>
          </a:p>
          <a:p>
            <a:pPr>
              <a:buNone/>
            </a:pP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2)Администратор всей системы – от 2х до 3х человек.</a:t>
            </a:r>
            <a:br>
              <a:rPr lang="x-none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x-none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>
              <a:rPr lang="x-none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Данные лица должны выполнять следующие функциональные обязанности:</a:t>
            </a:r>
            <a:br>
              <a:rPr lang="x-none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 Руководитель - КРПП обеспечивает общее руководство группой.</a:t>
            </a:r>
            <a:endParaRPr lang="x-none"/>
          </a:p>
          <a:p>
            <a:pPr>
              <a:buNone/>
            </a:pPr>
            <a:r>
              <a:rPr lang="x-none" sz="1400">
                <a:solidFill>
                  <a:srgbClr val="000000"/>
                </a:solidFill>
                <a:latin typeface="Times New Roman"/>
                <a:cs typeface="Times New Roman"/>
              </a:rPr>
              <a:t>Администратор – должен обеспечивать контроль сбора и хранения информации, а также выдачи результатов по запросам.</a:t>
            </a:r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9B60B-E8FF-3BF0-C4B2-1A84BE9CA103}"/>
              </a:ext>
            </a:extLst>
          </p:cNvPr>
          <p:cNvSpPr txBox="1"/>
          <p:nvPr/>
        </p:nvSpPr>
        <p:spPr>
          <a:xfrm>
            <a:off x="6099958" y="3958"/>
            <a:ext cx="6088083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3B3B3B"/>
                </a:solidFill>
                <a:latin typeface="Times New Roman"/>
                <a:cs typeface="Times New Roman"/>
              </a:rPr>
              <a:t>4.1.2.2</a:t>
            </a:r>
            <a:endParaRPr lang="ru-RU"/>
          </a:p>
          <a:p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К 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людям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эксплуатирующим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Систему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КРПП, предъявляются следующие требования: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1)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Конечный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пользователь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- требований к квалификации нет, потому что эта Система позволит клиентам, не имеющих представления работы с ИС, без проблем пользоваться системой для занесения личных данных. 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2)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Администратор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всей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системы – базовое знание языка запросов SQL и знание СУБД.</a:t>
            </a:r>
            <a:endParaRPr lang="en-US"/>
          </a:p>
          <a:p>
            <a:r>
              <a:rPr lang="en-US" sz="1200" b="1">
                <a:solidFill>
                  <a:srgbClr val="3B3B3B"/>
                </a:solidFill>
                <a:latin typeface="Times New Roman"/>
                <a:cs typeface="Times New Roman"/>
              </a:rPr>
              <a:t>4.1.2.3</a:t>
            </a:r>
            <a:endParaRPr lang="en-US"/>
          </a:p>
          <a:p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Персонал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работающий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с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Системой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DBAG и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выполняющий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функции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её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сопровождения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и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обслуживания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должен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работать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в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следующих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режимах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-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Конечный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пользователь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- в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соответствии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с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основным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рабочим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графиком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подразделений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Заказчика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-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Администратор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всей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системы – двухсменный график, поочередно.</a:t>
            </a:r>
            <a:endParaRPr lang="en-US"/>
          </a:p>
          <a:p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Руководитель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двухсменный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график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ежедневно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4.1.3. </a:t>
            </a:r>
            <a:r>
              <a:rPr lang="en-US" sz="12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Показатели</a:t>
            </a:r>
            <a:r>
              <a:rPr lang="en-US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2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назначения</a:t>
            </a:r>
            <a:endParaRPr lang="en-US" dirty="0" err="1"/>
          </a:p>
          <a:p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Система должна обеспечивать следующие количественные показатели, которые характеризуют степень соответствия ее назначению: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Количество измерений – </a:t>
            </a:r>
            <a:r>
              <a:rPr lang="en-US" sz="1400">
                <a:solidFill>
                  <a:srgbClr val="3B3B3B"/>
                </a:solidFill>
                <a:ea typeface="+mn-lt"/>
                <a:cs typeface="+mn-lt"/>
              </a:rPr>
              <a:t>3</a:t>
            </a: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Количество показателей – </a:t>
            </a:r>
            <a:r>
              <a:rPr lang="en-US" sz="1400">
                <a:solidFill>
                  <a:srgbClr val="3B3B3B"/>
                </a:solidFill>
                <a:ea typeface="+mn-lt"/>
                <a:cs typeface="+mn-lt"/>
              </a:rPr>
              <a:t>3</a:t>
            </a: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.</a:t>
            </a:r>
            <a:br>
              <a:rPr lang="x-none" sz="14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 - Количество аналитических отчетов – </a:t>
            </a:r>
            <a:r>
              <a:rPr lang="en-US" sz="1400">
                <a:solidFill>
                  <a:srgbClr val="3B3B3B"/>
                </a:solidFill>
                <a:ea typeface="+mn-lt"/>
                <a:cs typeface="+mn-lt"/>
              </a:rPr>
              <a:t>3</a:t>
            </a:r>
            <a:r>
              <a:rPr lang="x-none" sz="1400">
                <a:solidFill>
                  <a:srgbClr val="3B3B3B"/>
                </a:solidFill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  <a:p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4.1.3.1.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Параметры</a:t>
            </a:r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,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характеризующие</a:t>
            </a:r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степень</a:t>
            </a:r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соответствия</a:t>
            </a:r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системы</a:t>
            </a:r>
            <a:r>
              <a:rPr lang="en-US" sz="1300" b="1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dirty="0" err="1">
                <a:solidFill>
                  <a:srgbClr val="3B3B3B"/>
                </a:solidFill>
                <a:latin typeface="Times New Roman"/>
                <a:cs typeface="Times New Roman"/>
              </a:rPr>
              <a:t>назначению</a:t>
            </a:r>
            <a:endParaRPr lang="en-US" dirty="0" err="1"/>
          </a:p>
          <a:p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Система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должна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обеспечивать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следующие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количественные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показатели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которые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характеризуют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степень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соответствия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ее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назначению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1)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Количество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измерений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– 3.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2)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Количество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показателей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– 4.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3)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Количество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отчетов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– 2.</a:t>
            </a:r>
            <a:endParaRPr lang="en-US" dirty="0"/>
          </a:p>
          <a:p>
            <a:r>
              <a:rPr lang="en-US" sz="1300" b="1">
                <a:solidFill>
                  <a:srgbClr val="3B3B3B"/>
                </a:solidFill>
                <a:latin typeface="Times New Roman"/>
                <a:cs typeface="Times New Roman"/>
              </a:rPr>
              <a:t>4.1.3.2.</a:t>
            </a:r>
            <a:r>
              <a:rPr lang="en-US" sz="1300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err="1">
                <a:solidFill>
                  <a:srgbClr val="3B3B3B"/>
                </a:solidFill>
                <a:latin typeface="Times New Roman"/>
                <a:cs typeface="Times New Roman"/>
              </a:rPr>
              <a:t>Требования</a:t>
            </a:r>
            <a:r>
              <a:rPr lang="en-US" sz="1300" b="1">
                <a:solidFill>
                  <a:srgbClr val="3B3B3B"/>
                </a:solidFill>
                <a:latin typeface="Times New Roman"/>
                <a:cs typeface="Times New Roman"/>
              </a:rPr>
              <a:t> к </a:t>
            </a:r>
            <a:r>
              <a:rPr lang="en-US" sz="1300" b="1" err="1">
                <a:solidFill>
                  <a:srgbClr val="3B3B3B"/>
                </a:solidFill>
                <a:latin typeface="Times New Roman"/>
                <a:cs typeface="Times New Roman"/>
              </a:rPr>
              <a:t>приспособляемости</a:t>
            </a:r>
            <a:r>
              <a:rPr lang="en-US" sz="1300" b="1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lang="en-US" sz="1300" b="1" err="1">
                <a:solidFill>
                  <a:srgbClr val="3B3B3B"/>
                </a:solidFill>
                <a:latin typeface="Times New Roman"/>
                <a:cs typeface="Times New Roman"/>
              </a:rPr>
              <a:t>системы</a:t>
            </a:r>
            <a:r>
              <a:rPr lang="en-US" sz="1300" b="1">
                <a:solidFill>
                  <a:srgbClr val="3B3B3B"/>
                </a:solidFill>
                <a:latin typeface="Times New Roman"/>
                <a:cs typeface="Times New Roman"/>
              </a:rPr>
              <a:t> к </a:t>
            </a:r>
            <a:r>
              <a:rPr lang="en-US" sz="1300" b="1" err="1">
                <a:solidFill>
                  <a:srgbClr val="3B3B3B"/>
                </a:solidFill>
                <a:latin typeface="Times New Roman"/>
                <a:cs typeface="Times New Roman"/>
              </a:rPr>
              <a:t>изменениям</a:t>
            </a:r>
            <a:endParaRPr lang="en-US" err="1"/>
          </a:p>
          <a:p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Обеспечение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приспособляемости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системы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должно выполняться за счет:</a:t>
            </a:r>
            <a:endParaRPr lang="en-US"/>
          </a:p>
          <a:p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1)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Своевременности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Times New Roman"/>
                <a:cs typeface="Times New Roman"/>
              </a:rPr>
              <a:t>администрирования</a:t>
            </a:r>
            <a:r>
              <a:rPr lang="en-US" sz="120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endParaRPr lang="en-US"/>
          </a:p>
          <a:p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2)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модернизации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сбора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хранения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обработки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и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предоставления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информации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персоналу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компании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US" dirty="0"/>
          </a:p>
          <a:p>
            <a:endParaRPr lang="en-US" sz="1300" dirty="0">
              <a:solidFill>
                <a:srgbClr val="3B3B3B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8190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3B3B3B"/>
                </a:solidFill>
                <a:latin typeface="Times New Roman"/>
                <a:cs typeface="Times New Roman"/>
              </a:rPr>
              <a:t>4</a:t>
            </a:r>
            <a:r>
              <a:rPr lang="ru-RU" b="1" dirty="0">
                <a:latin typeface="Times New Roman"/>
                <a:cs typeface="Times New Roman"/>
              </a:rPr>
              <a:t>.1.3.3. Требования </a:t>
            </a:r>
            <a:r>
              <a:rPr lang="ru-RU" b="1" dirty="0">
                <a:solidFill>
                  <a:srgbClr val="3B3B3B"/>
                </a:solidFill>
                <a:latin typeface="Times New Roman"/>
                <a:cs typeface="Times New Roman"/>
              </a:rPr>
              <a:t>сохранению работоспособности системы в различных вероятных условиях</a:t>
            </a:r>
            <a:endParaRPr lang="ru-RU" dirty="0"/>
          </a:p>
          <a:p>
            <a:pPr marL="0" indent="0">
              <a:buNone/>
            </a:pPr>
            <a:r>
              <a:rPr lang="ru-RU" sz="1400" dirty="0">
                <a:solidFill>
                  <a:srgbClr val="3B3B3B"/>
                </a:solidFill>
                <a:latin typeface="Times New Roman"/>
                <a:cs typeface="Times New Roman"/>
              </a:rPr>
              <a:t>В зависимости от различных вероятных условий система должна выполнять требования, приведенные в таблице.</a:t>
            </a:r>
            <a:endParaRPr lang="ru-RU" sz="1400" dirty="0"/>
          </a:p>
          <a:p>
            <a:pPr marL="0" indent="0">
              <a:buNone/>
            </a:pPr>
            <a:endParaRPr lang="ru-RU" sz="1400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1400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1400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1400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1400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1200" b="1" dirty="0">
              <a:solidFill>
                <a:srgbClr val="3B3B3B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4.1.4. Требования к надежности</a:t>
            </a:r>
            <a:endParaRPr lang="ru-RU" dirty="0">
              <a:latin typeface="Corbel"/>
            </a:endParaRPr>
          </a:p>
          <a:p>
            <a:pPr marL="0" indent="0">
              <a:buNone/>
            </a:pP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Уровень надежности должен достигаться согласованным применением организационно-технических мероприятий и программно-аппаратных средств.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Надежность должна обеспечиваться за счет: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- применения технических средств, системного и базового программного обеспечения, соответствующих классу решаемых задач;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- своевременного выполнения процессов администрирования базы данных;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Время устранения отказа должно быть следующим: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- при перерыве и выходе за установленные пределы параметров электропитания - не более 30 минут.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- при перерыве и выходе за установленные пределы параметров программного обеспечением - не более 12 часов.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3B3B3B"/>
                </a:solidFill>
                <a:latin typeface="Times New Roman"/>
                <a:cs typeface="Times New Roman"/>
              </a:rPr>
              <a:t> - при выходе из строя БД - не более 16 часов.</a:t>
            </a:r>
            <a:endParaRPr lang="ru-RU" sz="1200" dirty="0"/>
          </a:p>
          <a:p>
            <a:pPr marL="0" indent="0">
              <a:spcBef>
                <a:spcPts val="0"/>
              </a:spcBef>
              <a:buNone/>
            </a:pPr>
            <a:r>
              <a:rPr lang="ru-RU" sz="1400" b="1">
                <a:solidFill>
                  <a:srgbClr val="3B3B3B"/>
                </a:solidFill>
                <a:latin typeface="Times New Roman"/>
                <a:cs typeface="Times New Roman"/>
              </a:rPr>
              <a:t>4.1.4.1 </a:t>
            </a:r>
            <a:r>
              <a:rPr lang="x-none" sz="1400" b="1">
                <a:solidFill>
                  <a:srgbClr val="3B3B3B"/>
                </a:solidFill>
                <a:latin typeface="Times New Roman"/>
                <a:cs typeface="Times New Roman"/>
              </a:rPr>
              <a:t>Состав показателей надежности для системы в целом</a:t>
            </a:r>
            <a:endParaRPr lang="ru-RU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Должный уровень надежности должен достигаться благодаря организационным мероприятиям, направленных на выявление проблем с аппаратными средствами.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Надежность должна обеспечиваться за счет: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1) соблюдения правил эксплуатации и технического обслуживания программно-аппаратных средств;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1876D96-EC7F-B07E-0590-CADEC04E5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2360"/>
              </p:ext>
            </p:extLst>
          </p:nvPr>
        </p:nvGraphicFramePr>
        <p:xfrm>
          <a:off x="0" y="1138052"/>
          <a:ext cx="5951162" cy="2139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5581">
                  <a:extLst>
                    <a:ext uri="{9D8B030D-6E8A-4147-A177-3AD203B41FA5}">
                      <a16:colId xmlns:a16="http://schemas.microsoft.com/office/drawing/2014/main" val="953964718"/>
                    </a:ext>
                  </a:extLst>
                </a:gridCol>
                <a:gridCol w="2975581">
                  <a:extLst>
                    <a:ext uri="{9D8B030D-6E8A-4147-A177-3AD203B41FA5}">
                      <a16:colId xmlns:a16="http://schemas.microsoft.com/office/drawing/2014/main" val="3755175178"/>
                    </a:ext>
                  </a:extLst>
                </a:gridCol>
              </a:tblGrid>
              <a:tr h="450425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Вероятное условие</a:t>
                      </a:r>
                      <a:endParaRPr lang="ru-RU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Требование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153251"/>
                  </a:ext>
                </a:extLst>
              </a:tr>
              <a:tr h="900850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Выход из строя какой либо из подсистем</a:t>
                      </a:r>
                      <a:endParaRPr lang="ru-RU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Уведомление администратора подсистемы хранения данных и администратора подсистемы сбора, обработки и загрузки данных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44681"/>
                  </a:ext>
                </a:extLst>
              </a:tr>
              <a:tr h="292776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Несанкционированный доступ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Предотвратить утечку информации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37962"/>
                  </a:ext>
                </a:extLst>
              </a:tr>
              <a:tr h="495468"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Сбой электроснабжения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750"/>
                        </a:spcBef>
                        <a:spcAft>
                          <a:spcPts val="75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Прибегнуть к запасному (резервному) источнику питания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725" marR="85725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02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B39A8B-E484-9443-40DF-8757C331F4AD}"/>
              </a:ext>
            </a:extLst>
          </p:cNvPr>
          <p:cNvSpPr txBox="1"/>
          <p:nvPr/>
        </p:nvSpPr>
        <p:spPr>
          <a:xfrm>
            <a:off x="6099958" y="3958"/>
            <a:ext cx="6088083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Times New Roman"/>
              </a:rPr>
              <a:t>2) предварительного обучения обслуживающего персонала.</a:t>
            </a:r>
            <a:br>
              <a:rPr lang="ru-RU" sz="1200" dirty="0">
                <a:solidFill>
                  <a:srgbClr val="000000"/>
                </a:solidFill>
                <a:latin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</a:rPr>
              <a:t> Время устранения отказа должно быть следующим: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sz="1200" dirty="0">
                <a:solidFill>
                  <a:srgbClr val="000000"/>
                </a:solidFill>
                <a:latin typeface="Times New Roman"/>
              </a:rPr>
              <a:t>3) при перерыве и выходе за установленные пределы параметров электропитания - не более 30 минут;</a:t>
            </a:r>
            <a:br>
              <a:rPr lang="ru-RU" sz="1200" dirty="0">
                <a:solidFill>
                  <a:srgbClr val="000000"/>
                </a:solidFill>
                <a:latin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</a:rPr>
              <a:t> 4) при перерыве и выходе за установленные пределы параметров программного обеспечением - не более 6 часов.</a:t>
            </a:r>
            <a:br>
              <a:rPr lang="ru-RU" sz="1200" dirty="0">
                <a:solidFill>
                  <a:srgbClr val="000000"/>
                </a:solidFill>
                <a:latin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</a:rPr>
              <a:t> Система должна следовать среднему времени восстановления в 1.5 часа.</a:t>
            </a:r>
            <a:endParaRPr lang="ru-RU"/>
          </a:p>
          <a:p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4.1.4.2 </a:t>
            </a:r>
            <a:r>
              <a:rPr lang="x-none" sz="1400" b="1">
                <a:solidFill>
                  <a:srgbClr val="3B3B3B"/>
                </a:solidFill>
                <a:latin typeface="Times New Roman"/>
                <a:cs typeface="Times New Roman"/>
              </a:rPr>
              <a:t>Перечень аварийных ситуаций, по которым регламентируются требования к надежности</a:t>
            </a:r>
            <a:endParaRPr lang="ru-RU"/>
          </a:p>
          <a:p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При работе системы возможны следующие аварийные ситуации, которые влияют на надежность работы системы: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- сбой в электроснабжении;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- сбои, связанные с сетью и не зависящие от Заказчика или Разработчика;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- баги Системы или отдельных подсистем, связанные с тем, что не были выявлены ошибки с тестирования этой же Системы.</a:t>
            </a:r>
            <a:endParaRPr lang="ru-RU" dirty="0"/>
          </a:p>
          <a:p>
            <a:r>
              <a:rPr lang="ru-RU" sz="1400" b="1" dirty="0">
                <a:latin typeface="Times New Roman"/>
                <a:cs typeface="Times New Roman"/>
              </a:rPr>
              <a:t>4.1.4.3 </a:t>
            </a:r>
            <a:r>
              <a:rPr lang="x-none" sz="1400" b="1">
                <a:latin typeface="Times New Roman"/>
                <a:cs typeface="Times New Roman"/>
              </a:rPr>
              <a:t>Требования к надежности технических средств и программного обеспечения</a:t>
            </a:r>
            <a:endParaRPr lang="ru-RU"/>
          </a:p>
          <a:p>
            <a:r>
              <a:rPr lang="ru-RU" sz="1200" dirty="0">
                <a:latin typeface="Times New Roman"/>
                <a:cs typeface="Times New Roman"/>
              </a:rPr>
              <a:t>К надежности оборудования предъявляются следующие требования: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- в качестве аппаратных платформ должны использоваться средства с повышенной надежностью;</a:t>
            </a:r>
            <a:endParaRPr lang="ru-RU" dirty="0"/>
          </a:p>
          <a:p>
            <a:r>
              <a:rPr lang="ru-RU" sz="1200" dirty="0">
                <a:latin typeface="Times New Roman"/>
                <a:cs typeface="Times New Roman"/>
              </a:rPr>
              <a:t>- в случае каких-либо сбоев, ошибок аппаратно-программный комплекс Системы должен иметь возможность восстановления.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К надежности электроснабжения предъявляются следующие требования: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- в случае форсмажора должен быть установлен источник с возможностью бесперебойного питания в минимум 30 минут. </a:t>
            </a:r>
            <a:br>
              <a:rPr lang="ru-RU" sz="1200" dirty="0">
                <a:latin typeface="Times New Roman"/>
                <a:cs typeface="Times New Roman"/>
              </a:rPr>
            </a:b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Надежность аппаратных и программных средств должна обеспечиваться за счет следующих организационных мероприятий: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- соблюдения правил эксплуатации и технического обслуживания программно-аппаратных средств;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- регулярное резервное копирование данных.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Надежность программного обеспечения подсистем должна обеспечиваться за счет:</a:t>
            </a:r>
            <a:br>
              <a:rPr lang="ru-RU" sz="1200" dirty="0">
                <a:latin typeface="Times New Roman"/>
                <a:cs typeface="Times New Roman"/>
              </a:rPr>
            </a:br>
            <a:r>
              <a:rPr lang="ru-RU" sz="1200" dirty="0">
                <a:latin typeface="Times New Roman"/>
                <a:cs typeface="Times New Roman"/>
              </a:rPr>
              <a:t> - надежности ПО;</a:t>
            </a:r>
          </a:p>
          <a:p>
            <a:r>
              <a:rPr lang="ru-RU" sz="1200" dirty="0">
                <a:latin typeface="Times New Roman"/>
                <a:cs typeface="Times New Roman"/>
              </a:rPr>
              <a:t>- тестирования системы;</a:t>
            </a:r>
          </a:p>
          <a:p>
            <a:r>
              <a:rPr lang="ru-RU" sz="1200" dirty="0">
                <a:latin typeface="Times New Roman"/>
                <a:cs typeface="Times New Roman"/>
              </a:rPr>
              <a:t>- ведения отчетности по ошибкам.</a:t>
            </a:r>
          </a:p>
        </p:txBody>
      </p:sp>
    </p:spTree>
    <p:extLst>
      <p:ext uri="{BB962C8B-B14F-4D97-AF65-F5344CB8AC3E}">
        <p14:creationId xmlns:p14="http://schemas.microsoft.com/office/powerpoint/2010/main" val="168590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4.1.4.1 </a:t>
            </a:r>
            <a:r>
              <a:rPr lang="x-none" sz="1400" b="1">
                <a:solidFill>
                  <a:srgbClr val="3B3B3B"/>
                </a:solidFill>
                <a:latin typeface="Times New Roman"/>
                <a:cs typeface="Times New Roman"/>
              </a:rPr>
              <a:t>Состав показателей надежности для системы в целом</a:t>
            </a:r>
            <a:endParaRPr lang="ru-RU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Должный уровень надежности должен достигаться благодаря организационным мероприятиям, направленных на выявление проблем с аппаратными средствами.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Надежность должна обеспечиваться за счет:</a:t>
            </a:r>
            <a:b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200" dirty="0">
                <a:solidFill>
                  <a:srgbClr val="000000"/>
                </a:solidFill>
                <a:latin typeface="Times New Roman"/>
                <a:cs typeface="Times New Roman"/>
              </a:rPr>
              <a:t> 1) соблюдения правил эксплуатации и технического обслуживания программно-аппаратных средств;</a:t>
            </a:r>
          </a:p>
          <a:p>
            <a:pPr>
              <a:buNone/>
            </a:pPr>
            <a:r>
              <a:rPr lang="x-none" sz="1400" b="1">
                <a:solidFill>
                  <a:srgbClr val="000000"/>
                </a:solidFill>
                <a:latin typeface="Times New Roman"/>
                <a:cs typeface="Times New Roman"/>
              </a:rPr>
              <a:t>4.1.5. Требования к эргономике и технической эстетике</a:t>
            </a:r>
            <a:endParaRPr lang="ru-RU"/>
          </a:p>
          <a:p>
            <a:pPr marL="0" indent="0">
              <a:buNone/>
            </a:pP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Подсистема формирования и визуализации отчетности данных должна обеспечивать удобный для конечного пользователя интерфейс, отвечающий следующим требованиям.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В части внешнего оформления: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интерфейсы подсистем должен быть типизированы;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должно быть обеспечено наличие локализованного (русскоязычного) интерфейса пользователя;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должен использоваться шрифт: Times New </a:t>
            </a:r>
            <a:r>
              <a:rPr lang="ru-RU" sz="11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Roman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размер шрифта должен быть: 14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цветовая палитра должна быть: черный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в шапке отчетов должен использоваться логотип Заказчика.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В части диалога с пользователем: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для наиболее частых операций должны быть предусмотрены «горячие» клавиши;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- при возникновении ошибок в работе подсистемы на экран монитора должно выводиться сообщение с наименованием ошибки и с рекомендациями по её устранению на русском языке.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В части процедур ввода-вывода данных должна быть возможность многомерного анализа данных в табличном и графическом видах.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К другим подсистемам предъявляются следующие требования к эргономике и технической эстетике.</a:t>
            </a: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В части внешнего оформления:</a:t>
            </a:r>
            <a:br>
              <a:rPr lang="x-none" sz="11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 - интерфейсы по подсистемам должен быть типизированы.</a:t>
            </a:r>
            <a:br>
              <a:rPr lang="x-none" sz="11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 В части диалога с пользователем:</a:t>
            </a:r>
            <a:br>
              <a:rPr lang="x-none" sz="11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 - для наиболее частых операций должны быть предусмотрены «горячие» клавиши;</a:t>
            </a:r>
            <a:br>
              <a:rPr lang="x-none" sz="11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000000"/>
                </a:solidFill>
                <a:ea typeface="+mn-lt"/>
                <a:cs typeface="+mn-lt"/>
              </a:rPr>
              <a:t> - при возникновении ошибок в работе подсистемы на экран монитора должно выводиться сообщение с наименованием ошибки и с рекомендациями по её устранению на русском языке.</a:t>
            </a:r>
            <a:endParaRPr lang="ru-RU" sz="11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В части процедур ввода-вывода данных:</a:t>
            </a:r>
            <a:br>
              <a:rPr lang="x-none" sz="1100" dirty="0">
                <a:solidFill>
                  <a:srgbClr val="3B3B3B"/>
                </a:solidFill>
                <a:ea typeface="+mn-lt"/>
                <a:cs typeface="+mn-lt"/>
              </a:rPr>
            </a:br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 - должна быть возможность получения отчетности по мониторингу работы подсистем.</a:t>
            </a:r>
            <a:endParaRPr lang="ru-RU"/>
          </a:p>
          <a:p>
            <a:pPr marL="0" indent="0">
              <a:spcBef>
                <a:spcPts val="0"/>
              </a:spcBef>
              <a:buNone/>
            </a:pPr>
            <a:br>
              <a:rPr lang="ru-RU" sz="1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</a:br>
            <a:endParaRPr lang="ru-RU" sz="11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2EFA6-E7A1-CA96-DDA7-4241E944E8DA}"/>
              </a:ext>
            </a:extLst>
          </p:cNvPr>
          <p:cNvSpPr txBox="1"/>
          <p:nvPr/>
        </p:nvSpPr>
        <p:spPr>
          <a:xfrm>
            <a:off x="6099958" y="3958"/>
            <a:ext cx="6088083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x-none" sz="1400" b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4.1.6. Требования к эксплуатации, техническому обслуживанию, ремонту и хранению компонентов системы</a:t>
            </a:r>
            <a:endParaRPr lang="ru-RU"/>
          </a:p>
          <a:p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Технические средства Системы и персонал должны размещаться в существующих помещениях Заказчика, которые по климатическим условиям должны соответствовать ГОСТ 15150-69 «Машины, приборы и другие технические изделия. Исполнения для различных климатических районов. Категории, условия эксплуатации, хранения и транспортирования в части воздействия климатических факторов внешней среды» (температура окружающего воздуха от 5 до 40 °С, относительная влажность от 40 до 80 % при t=25 °С, атмосферное давление от 630 до 800 мм ртутного столба).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Размещение технических средств и организация автоматизированных рабочих мест должны быть выполнены в соответствии с требованиями ГОСТ 21958-76 Система «Человек-машина». Зал и кабины операторов. Взаимное расположение рабочих мест. Общие эргономические требования».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Для электропитания технических средств должна быть предусмотрена трехфазная четырехпроводная сеть с глухо заземленной нейтралью 380/220 В (+10-15)% частотой 50 Гц (+1-1) Гц. Каждое техническое средство запитывается однофазным напряжением 220 В частотой 50 Гц через сетевые розетки с заземляющим контактом.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Для обеспечения выполнения требований по надежности должен быть создан комплект запасных изделий и приборов.</a:t>
            </a:r>
            <a:endParaRPr lang="ru-RU"/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Состав, место и условия хранения ЗИП определяются на этапе технического проектирования.</a:t>
            </a:r>
          </a:p>
          <a:p>
            <a:r>
              <a:rPr lang="ru-RU" sz="1400" b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4.1.7. Требования к защите информации от несанкционированного доступа</a:t>
            </a:r>
            <a:endParaRPr lang="ru-RU"/>
          </a:p>
          <a:p>
            <a:r>
              <a:rPr lang="ru-RU" sz="1400" b="1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4.1.7.1. Требования к информационной безопасности</a:t>
            </a:r>
            <a:endParaRPr lang="ru-RU"/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Обеспечение информационное безопасности Системы БД должно удовлетворять следующим требованиям: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Защита Системы должна обеспечиваться комплексом программно-технических средств и поддерживающих их организационных мер.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Защита Системы должна обеспечиваться на всех технологических этапах обработки информации и во всех режимах функционирования, в том числе при проведении ремонтных и регламентных работ.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Программно-технические средства защиты не должны существенно ухудшать основные функциональные характеристики Системы (надежность, быстродействие, возможность изменения конфигурации).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Разграничение прав доступа пользователей и администраторов Системы должно строиться по принципу "что не разрешено, то запрещено".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506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7E2F3A8-F5F4-D3E4-3F44-66B4AC06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" y="-4216"/>
            <a:ext cx="6086975" cy="68625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ru-RU" sz="1400" b="1" dirty="0">
                <a:solidFill>
                  <a:srgbClr val="3B3B3B"/>
                </a:solidFill>
                <a:latin typeface="Times New Roman"/>
                <a:cs typeface="Times New Roman"/>
              </a:rPr>
              <a:t>4.1.7.2. Требования к антивирусной защите</a:t>
            </a:r>
            <a:endParaRPr lang="ru-RU" dirty="0"/>
          </a:p>
          <a:p>
            <a:pPr>
              <a:buNone/>
            </a:pPr>
            <a:r>
              <a:rPr lang="ru-RU" sz="1400" dirty="0">
                <a:solidFill>
                  <a:srgbClr val="3B3B3B"/>
                </a:solidFill>
                <a:latin typeface="Times New Roman"/>
                <a:cs typeface="Times New Roman"/>
              </a:rPr>
              <a:t>Средства антивирусной защиты должны быть установлены на всех рабочих местах пользователей и администраторов Системы БД КРПП. Средства антивирусной защиты рабочих местах пользователей и администраторов должны обеспечивать:</a:t>
            </a:r>
            <a:endParaRPr lang="ru-RU" sz="1400" dirty="0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- централизованное управление сканированием, удалением вирусов и протоколированием вирусной активности на рабочих местах пользователей;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централизованную автоматическую инсталляцию клиентского ПО на рабочих местах пользователей и администраторов;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централизованное автоматическое обновление вирусных сигнатур на рабочих местах пользователей и администраторов;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ведение журналов вирусной активности;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администрирование всех антивирусных продуктов</a:t>
            </a:r>
          </a:p>
          <a:p>
            <a:pPr>
              <a:buNone/>
            </a:pPr>
            <a:r>
              <a:rPr lang="ru-RU" sz="1100" b="1" dirty="0">
                <a:solidFill>
                  <a:srgbClr val="3B3B3B"/>
                </a:solidFill>
                <a:latin typeface="Times New Roman"/>
                <a:cs typeface="Times New Roman"/>
              </a:rPr>
              <a:t>4.1.7.3. Разграничения ответственности ролей при доступе к показателям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Требования по разграничению доступа приводятся в виде матрицы разграничения прав.</a:t>
            </a:r>
            <a:endParaRPr lang="ru-RU" dirty="0"/>
          </a:p>
          <a:p>
            <a:pPr>
              <a:buNone/>
            </a:pP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Матрица должна раскрывать следующую информацию: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код ответственности: Ф - формирует, О – отвечает, И – использует и т.п.;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наименование объекта системы, на который накладываются ограничения;</a:t>
            </a:r>
            <a:b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</a:br>
            <a:r>
              <a:rPr lang="ru-RU" sz="1100" dirty="0">
                <a:solidFill>
                  <a:srgbClr val="3B3B3B"/>
                </a:solidFill>
                <a:latin typeface="Times New Roman"/>
                <a:cs typeface="Times New Roman"/>
              </a:rPr>
              <a:t> - роль сотрудника/единица организационной структуры, для которых накладываются ограничения.</a:t>
            </a:r>
            <a:endParaRPr lang="ru-RU" dirty="0"/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cs typeface="Times New Roman"/>
              </a:rPr>
              <a:t>4.1.8. Требования по сохранности информации при авариях</a:t>
            </a:r>
            <a:endParaRPr lang="ru-RU" dirty="0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В Системе должно быть обеспечено резервное копирование данных.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Выход из строя трех жестких дисков дискового массива не должен сказываться на работоспособности подсистемы хранения данных</a:t>
            </a:r>
          </a:p>
          <a:p>
            <a:pPr>
              <a:buNone/>
            </a:pPr>
            <a:r>
              <a:rPr lang="ru-RU" sz="12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4.1.9. Требования к защите от влияния внешних воздействий</a:t>
            </a:r>
            <a:endParaRPr lang="ru-RU" dirty="0"/>
          </a:p>
          <a:p>
            <a:pPr marL="0" indent="0">
              <a:buNone/>
            </a:pP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Применительно к программно-аппаратному окружению Системы предъявляются следующие требования к защите от влияния внешних воздействий: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Требования к радиоэлектронной защите: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Требования по стойкости, устойчивости и прочности к внешним воздействиям: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Система должна иметь возможность функционирования при колебаниях напряжения электропитания в пределах от 155 до 265 В (220 ± 20 % - 30 %);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Система должна иметь возможность функционирования в диапазоне допустимых температур окружающей среды, установленных изготовителем аппаратных средств.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Система должна иметь возможность функционирования в диапазоне допустимых значений влажности окружающей среды, установленных изготовителем аппаратных средств.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Система должна иметь возможность функционирования в диапазоне допустимых значений вибраций, установленных изготовителем аппаратных средств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40350-EF5C-5FD9-1F69-8D0A58E49F7D}"/>
              </a:ext>
            </a:extLst>
          </p:cNvPr>
          <p:cNvSpPr txBox="1"/>
          <p:nvPr/>
        </p:nvSpPr>
        <p:spPr>
          <a:xfrm>
            <a:off x="6099958" y="3958"/>
            <a:ext cx="6088083" cy="6232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b="1" dirty="0">
                <a:solidFill>
                  <a:srgbClr val="3B3B3B"/>
                </a:solidFill>
                <a:latin typeface="Times New Roman"/>
              </a:rPr>
              <a:t>4.1.10. Требования по стандартизации и унификации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В процессе функционирования системы должны использоваться программные и аппаратные средства с учетом удобства их применения в рамках комплекса.</a:t>
            </a:r>
            <a:endParaRPr lang="ru-RU"/>
          </a:p>
          <a:p>
            <a:r>
              <a:rPr lang="x-none" sz="1100">
                <a:solidFill>
                  <a:srgbClr val="3B3B3B"/>
                </a:solidFill>
                <a:ea typeface="+mn-lt"/>
                <a:cs typeface="+mn-lt"/>
              </a:rPr>
              <a:t>База данных хранится в формате Microsoft Access (mdb-файл). После внесения изменений все данные сохранять в том же файле.</a:t>
            </a:r>
            <a:endParaRPr lang="ru-RU"/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Интерфейс системы построить на основе стандартных для операционной системы Windows элементов. Для изображения различных объектов базы данных использовать пиктограммы, принятые в Microsoft Access</a:t>
            </a:r>
            <a:endParaRPr lang="ru-RU" dirty="0">
              <a:solidFill>
                <a:srgbClr val="000000"/>
              </a:solidFill>
              <a:latin typeface="Corbel" panose="020B0503020204020204" pitchFamily="34" charset="0"/>
              <a:ea typeface="Calibri"/>
              <a:cs typeface="Calibri"/>
            </a:endParaRPr>
          </a:p>
          <a:p>
            <a:r>
              <a:rPr lang="ru-RU" sz="1200" b="1">
                <a:solidFill>
                  <a:srgbClr val="3B3B3B"/>
                </a:solidFill>
                <a:latin typeface="Times New Roman"/>
                <a:cs typeface="Times New Roman"/>
              </a:rPr>
              <a:t>4.1.11. Дополнительные требования</a:t>
            </a:r>
            <a:endParaRPr lang="ru-RU"/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БД должно разрабатываться и эксплуатироваться на уже имеющемся у Заказчика аппаратно-техническом комплексе.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Необходимо создать отдельные самостоятельные зоны разработки и тестирования системы БД.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Для зоны разработки и тестирования должны использоваться те же программные средства, что и для зоны промышленной эксплуатации</a:t>
            </a:r>
          </a:p>
          <a:p>
            <a:r>
              <a:rPr lang="ru-RU" sz="1200" b="1" dirty="0">
                <a:solidFill>
                  <a:srgbClr val="3B3B3B"/>
                </a:solidFill>
                <a:latin typeface="Times New Roman"/>
                <a:ea typeface="Calibri"/>
                <a:cs typeface="Times New Roman"/>
              </a:rPr>
              <a:t>4.1.12. Требования безопасности</a:t>
            </a:r>
            <a:endParaRPr lang="ru-RU"/>
          </a:p>
          <a:p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При внедрении, эксплуатации и обслуживании технических средств системы должны выполняться меры электробезопасности в соответствии с «Правилами устройства электроустановок» и «Правилами техники безопасности при эксплуатации электроустановок потребителей».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Аппаратное обеспечение системы должно соответствовать требованиям пожарной безопасности в производственных помещениях по ГОСТ 12.1.004-91. «ССБТ. Пожарная безопасность. Общие требования».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Должно быть обеспечено соблюдение общих требований безопасности в соответствии с ГОСТ 12.2.003-91. «ССБТ. Оборудование производственное. Общие требования безопасности» при обслуживании системы в процессе эксплуатации.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Аппаратная часть системы должна быть заземлена в соответствии с требованиями ГОСТ Р 50571.22-2000. «Электроустановки зданий. Часть 7. Требования к специальным электроустановкам. Раздел 707. Заземление оборудования обработки информации».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Значения эквивалентного уровня акустического шума, создаваемого аппаратурой системы, должно соответствовать ГОСТ 21552-84 «Средства вычислительной техники. Общие технические требования, приемка, методы испытаний, маркировка, упаковка, транспортирование и хранение», но не превышать следующих величин: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- 50 дБ - при работе технологического оборудования и средств вычислительной техники без печатающего устройства;</a:t>
            </a:r>
            <a:b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</a:br>
            <a:r>
              <a:rPr lang="ru-RU" sz="1100" dirty="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- 60 дБ - при работе технологического оборудования и средств вычислительной техники с печатающим устройством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357087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</Words>
  <Application>Microsoft Office PowerPoint</Application>
  <PresentationFormat>Широкоэкранный</PresentationFormat>
  <Paragraphs>1</Paragraphs>
  <Slides>33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Посылка</vt:lpstr>
      <vt:lpstr>Подготовил студент Группы И-21 ПОНОМАРЕНКО ЕВГЕНИЙ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593</cp:revision>
  <dcterms:created xsi:type="dcterms:W3CDTF">2024-06-26T12:24:47Z</dcterms:created>
  <dcterms:modified xsi:type="dcterms:W3CDTF">2024-06-26T14:05:24Z</dcterms:modified>
</cp:coreProperties>
</file>